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60" r:id="rId8"/>
    <p:sldId id="259" r:id="rId9"/>
    <p:sldId id="261" r:id="rId10"/>
    <p:sldId id="264" r:id="rId11"/>
    <p:sldId id="265" r:id="rId12"/>
    <p:sldId id="281" r:id="rId13"/>
    <p:sldId id="280" r:id="rId14"/>
    <p:sldId id="286" r:id="rId15"/>
    <p:sldId id="273" r:id="rId16"/>
    <p:sldId id="288" r:id="rId17"/>
    <p:sldId id="287" r:id="rId18"/>
    <p:sldId id="275" r:id="rId19"/>
    <p:sldId id="274" r:id="rId20"/>
    <p:sldId id="266" r:id="rId21"/>
    <p:sldId id="268" r:id="rId22"/>
    <p:sldId id="279" r:id="rId23"/>
    <p:sldId id="267" r:id="rId24"/>
    <p:sldId id="276" r:id="rId25"/>
    <p:sldId id="289" r:id="rId26"/>
    <p:sldId id="263" r:id="rId27"/>
    <p:sldId id="270" r:id="rId28"/>
    <p:sldId id="284" r:id="rId29"/>
    <p:sldId id="277" r:id="rId30"/>
    <p:sldId id="285" r:id="rId31"/>
    <p:sldId id="26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1561A-0BC0-4D11-B536-22311E374CCA}" type="doc">
      <dgm:prSet loTypeId="urn:microsoft.com/office/officeart/2005/8/layout/matrix3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E93AC0-C340-4DC7-938E-07F2804B03E0}">
      <dgm:prSet phldrT="[Текст]" custT="1"/>
      <dgm:spPr/>
      <dgm:t>
        <a:bodyPr/>
        <a:lstStyle/>
        <a:p>
          <a:r>
            <a:rPr lang="ru-RU" sz="2800" b="1" dirty="0" smtClean="0"/>
            <a:t>1 БЛОК</a:t>
          </a:r>
        </a:p>
        <a:p>
          <a:r>
            <a:rPr lang="ru-RU" sz="2800" b="1" dirty="0" smtClean="0"/>
            <a:t>Организованная деятельность</a:t>
          </a:r>
          <a:endParaRPr lang="ru-RU" sz="2800" b="1" dirty="0"/>
        </a:p>
      </dgm:t>
    </dgm:pt>
    <dgm:pt modelId="{313A998C-6A98-4880-BAB7-CC0F7753798D}" type="parTrans" cxnId="{A18E9852-4C75-4FEF-8364-928A59ECD337}">
      <dgm:prSet/>
      <dgm:spPr/>
      <dgm:t>
        <a:bodyPr/>
        <a:lstStyle/>
        <a:p>
          <a:endParaRPr lang="ru-RU"/>
        </a:p>
      </dgm:t>
    </dgm:pt>
    <dgm:pt modelId="{2770923C-CF9F-4AA5-A240-3ADB8A07982A}" type="sibTrans" cxnId="{A18E9852-4C75-4FEF-8364-928A59ECD337}">
      <dgm:prSet/>
      <dgm:spPr/>
      <dgm:t>
        <a:bodyPr/>
        <a:lstStyle/>
        <a:p>
          <a:endParaRPr lang="ru-RU"/>
        </a:p>
      </dgm:t>
    </dgm:pt>
    <dgm:pt modelId="{2B7303D1-5974-41C9-A970-2EE7197B2363}">
      <dgm:prSet phldrT="[Текст]" custT="1"/>
      <dgm:spPr/>
      <dgm:t>
        <a:bodyPr/>
        <a:lstStyle/>
        <a:p>
          <a:r>
            <a:rPr lang="ru-RU" sz="2800" b="1" dirty="0" smtClean="0"/>
            <a:t>2 БЛОК</a:t>
          </a:r>
        </a:p>
        <a:p>
          <a:r>
            <a:rPr lang="ru-RU" sz="2800" b="1" dirty="0" smtClean="0"/>
            <a:t>Игры</a:t>
          </a:r>
        </a:p>
        <a:p>
          <a:endParaRPr lang="ru-RU" sz="2300" dirty="0"/>
        </a:p>
      </dgm:t>
    </dgm:pt>
    <dgm:pt modelId="{BB724763-CD98-4B79-AA4E-7859DDF69579}" type="parTrans" cxnId="{2F03C5C1-C712-4BCC-9053-9F03EDABB4AA}">
      <dgm:prSet/>
      <dgm:spPr/>
      <dgm:t>
        <a:bodyPr/>
        <a:lstStyle/>
        <a:p>
          <a:endParaRPr lang="ru-RU"/>
        </a:p>
      </dgm:t>
    </dgm:pt>
    <dgm:pt modelId="{F93C409B-723A-4DAF-86E3-63AD2B985DD1}" type="sibTrans" cxnId="{2F03C5C1-C712-4BCC-9053-9F03EDABB4AA}">
      <dgm:prSet/>
      <dgm:spPr/>
      <dgm:t>
        <a:bodyPr/>
        <a:lstStyle/>
        <a:p>
          <a:endParaRPr lang="ru-RU"/>
        </a:p>
      </dgm:t>
    </dgm:pt>
    <dgm:pt modelId="{073390DF-ECA6-4879-808E-5A3BFE815B7B}">
      <dgm:prSet phldrT="[Текст]" phldr="1"/>
      <dgm:spPr/>
      <dgm:t>
        <a:bodyPr/>
        <a:lstStyle/>
        <a:p>
          <a:endParaRPr lang="ru-RU" dirty="0"/>
        </a:p>
      </dgm:t>
    </dgm:pt>
    <dgm:pt modelId="{15B71F17-E5D0-46BF-AF28-C1803F8BC350}" type="parTrans" cxnId="{29ED2F42-0A74-489A-A0E6-FCF2D54CC651}">
      <dgm:prSet/>
      <dgm:spPr/>
      <dgm:t>
        <a:bodyPr/>
        <a:lstStyle/>
        <a:p>
          <a:endParaRPr lang="ru-RU"/>
        </a:p>
      </dgm:t>
    </dgm:pt>
    <dgm:pt modelId="{3FBB5BAE-80FE-46C6-9745-D90FE4C38732}" type="sibTrans" cxnId="{29ED2F42-0A74-489A-A0E6-FCF2D54CC651}">
      <dgm:prSet/>
      <dgm:spPr/>
      <dgm:t>
        <a:bodyPr/>
        <a:lstStyle/>
        <a:p>
          <a:endParaRPr lang="ru-RU"/>
        </a:p>
      </dgm:t>
    </dgm:pt>
    <dgm:pt modelId="{A7FC6EA9-F6E5-45EE-BCEC-46197C147E55}">
      <dgm:prSet phldrT="[Текст]" phldr="1"/>
      <dgm:spPr/>
      <dgm:t>
        <a:bodyPr/>
        <a:lstStyle/>
        <a:p>
          <a:endParaRPr lang="ru-RU" dirty="0"/>
        </a:p>
      </dgm:t>
    </dgm:pt>
    <dgm:pt modelId="{EAD90734-ED88-4E81-8291-603427B7E64C}" type="parTrans" cxnId="{4C8A80D6-988B-459C-81A7-667564EBD47E}">
      <dgm:prSet/>
      <dgm:spPr/>
      <dgm:t>
        <a:bodyPr/>
        <a:lstStyle/>
        <a:p>
          <a:endParaRPr lang="ru-RU"/>
        </a:p>
      </dgm:t>
    </dgm:pt>
    <dgm:pt modelId="{C824723D-D044-4D5B-B9C0-369DD344985C}" type="sibTrans" cxnId="{4C8A80D6-988B-459C-81A7-667564EBD47E}">
      <dgm:prSet/>
      <dgm:spPr/>
      <dgm:t>
        <a:bodyPr/>
        <a:lstStyle/>
        <a:p>
          <a:endParaRPr lang="ru-RU"/>
        </a:p>
      </dgm:t>
    </dgm:pt>
    <dgm:pt modelId="{92C1D5A1-785B-48E4-A674-1C9AAB246307}">
      <dgm:prSet custT="1"/>
      <dgm:spPr/>
      <dgm:t>
        <a:bodyPr/>
        <a:lstStyle/>
        <a:p>
          <a:r>
            <a:rPr lang="ru-RU" sz="2800" b="1" dirty="0" smtClean="0"/>
            <a:t>3 БЛОК</a:t>
          </a:r>
        </a:p>
        <a:p>
          <a:r>
            <a:rPr lang="ru-RU" sz="2800" b="1" dirty="0" smtClean="0"/>
            <a:t>Межгрупповое взаимодействие</a:t>
          </a:r>
        </a:p>
      </dgm:t>
    </dgm:pt>
    <dgm:pt modelId="{DDDB34C8-15D8-439A-B642-DCEB61FC7B10}" type="parTrans" cxnId="{B625BADD-8933-4474-A4D8-1DAD6DBA3C2D}">
      <dgm:prSet/>
      <dgm:spPr/>
      <dgm:t>
        <a:bodyPr/>
        <a:lstStyle/>
        <a:p>
          <a:endParaRPr lang="ru-RU"/>
        </a:p>
      </dgm:t>
    </dgm:pt>
    <dgm:pt modelId="{4B556AB5-FECF-42AE-BD94-B5929DD95CE4}" type="sibTrans" cxnId="{B625BADD-8933-4474-A4D8-1DAD6DBA3C2D}">
      <dgm:prSet/>
      <dgm:spPr/>
      <dgm:t>
        <a:bodyPr/>
        <a:lstStyle/>
        <a:p>
          <a:endParaRPr lang="ru-RU"/>
        </a:p>
      </dgm:t>
    </dgm:pt>
    <dgm:pt modelId="{F4350D8A-E96A-4694-9A18-DE9DBA43A2AA}">
      <dgm:prSet custT="1"/>
      <dgm:spPr/>
      <dgm:t>
        <a:bodyPr/>
        <a:lstStyle/>
        <a:p>
          <a:r>
            <a:rPr lang="ru-RU" sz="2800" b="1" dirty="0" smtClean="0"/>
            <a:t>4 БЛОК</a:t>
          </a:r>
        </a:p>
        <a:p>
          <a:r>
            <a:rPr lang="ru-RU" sz="2800" b="1" dirty="0" smtClean="0"/>
            <a:t>Иные формы работы</a:t>
          </a:r>
          <a:endParaRPr lang="ru-RU" sz="2800" b="1" dirty="0"/>
        </a:p>
      </dgm:t>
    </dgm:pt>
    <dgm:pt modelId="{6506FF94-224A-4746-BE20-5791974DDC39}" type="parTrans" cxnId="{09E4C42A-741B-4BE9-B6EE-C0E6853170D9}">
      <dgm:prSet/>
      <dgm:spPr/>
      <dgm:t>
        <a:bodyPr/>
        <a:lstStyle/>
        <a:p>
          <a:endParaRPr lang="ru-RU"/>
        </a:p>
      </dgm:t>
    </dgm:pt>
    <dgm:pt modelId="{C6A61208-B762-42C6-A474-83BD70D7112A}" type="sibTrans" cxnId="{09E4C42A-741B-4BE9-B6EE-C0E6853170D9}">
      <dgm:prSet/>
      <dgm:spPr/>
      <dgm:t>
        <a:bodyPr/>
        <a:lstStyle/>
        <a:p>
          <a:endParaRPr lang="ru-RU"/>
        </a:p>
      </dgm:t>
    </dgm:pt>
    <dgm:pt modelId="{554101A4-3F82-4B46-A48E-0E9885923829}" type="pres">
      <dgm:prSet presAssocID="{7561561A-0BC0-4D11-B536-22311E374CC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8F523-A0E9-4F34-A9F6-862B7409D06E}" type="pres">
      <dgm:prSet presAssocID="{7561561A-0BC0-4D11-B536-22311E374CCA}" presName="diamond" presStyleLbl="bgShp" presStyleIdx="0" presStyleCnt="1"/>
      <dgm:spPr/>
    </dgm:pt>
    <dgm:pt modelId="{55311262-8DC4-46C6-8958-240C08B936DB}" type="pres">
      <dgm:prSet presAssocID="{7561561A-0BC0-4D11-B536-22311E374CCA}" presName="quad1" presStyleLbl="node1" presStyleIdx="0" presStyleCnt="4" custScaleX="156170" custScaleY="107776" custLinFactNeighborX="-33155" custLinFactNeighborY="-16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626F-7B78-4AF2-80F3-1B8ABC64B71E}" type="pres">
      <dgm:prSet presAssocID="{7561561A-0BC0-4D11-B536-22311E374CCA}" presName="quad2" presStyleLbl="node1" presStyleIdx="1" presStyleCnt="4" custScaleX="162311" custScaleY="108555" custLinFactNeighborX="31734" custLinFactNeighborY="-16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6D7C9-ADAA-4C24-9E17-52DE59BB953F}" type="pres">
      <dgm:prSet presAssocID="{7561561A-0BC0-4D11-B536-22311E374CCA}" presName="quad3" presStyleLbl="node1" presStyleIdx="2" presStyleCnt="4" custScaleX="154250" custScaleY="110780" custLinFactNeighborX="-36092" custLinFactNeighborY="-2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CC679-3A9C-4AA5-96E3-DB1B1D263FDA}" type="pres">
      <dgm:prSet presAssocID="{7561561A-0BC0-4D11-B536-22311E374CCA}" presName="quad4" presStyleLbl="node1" presStyleIdx="3" presStyleCnt="4" custScaleX="159269" custScaleY="110747" custLinFactNeighborX="29628" custLinFactNeighborY="1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5BADD-8933-4474-A4D8-1DAD6DBA3C2D}" srcId="{7561561A-0BC0-4D11-B536-22311E374CCA}" destId="{92C1D5A1-785B-48E4-A674-1C9AAB246307}" srcOrd="2" destOrd="0" parTransId="{DDDB34C8-15D8-439A-B642-DCEB61FC7B10}" sibTransId="{4B556AB5-FECF-42AE-BD94-B5929DD95CE4}"/>
    <dgm:cxn modelId="{A18E9852-4C75-4FEF-8364-928A59ECD337}" srcId="{7561561A-0BC0-4D11-B536-22311E374CCA}" destId="{E7E93AC0-C340-4DC7-938E-07F2804B03E0}" srcOrd="0" destOrd="0" parTransId="{313A998C-6A98-4880-BAB7-CC0F7753798D}" sibTransId="{2770923C-CF9F-4AA5-A240-3ADB8A07982A}"/>
    <dgm:cxn modelId="{A289E9EF-300A-4987-B77A-24C6C91CCF8C}" type="presOf" srcId="{E7E93AC0-C340-4DC7-938E-07F2804B03E0}" destId="{55311262-8DC4-46C6-8958-240C08B936DB}" srcOrd="0" destOrd="0" presId="urn:microsoft.com/office/officeart/2005/8/layout/matrix3"/>
    <dgm:cxn modelId="{09E4C42A-741B-4BE9-B6EE-C0E6853170D9}" srcId="{7561561A-0BC0-4D11-B536-22311E374CCA}" destId="{F4350D8A-E96A-4694-9A18-DE9DBA43A2AA}" srcOrd="3" destOrd="0" parTransId="{6506FF94-224A-4746-BE20-5791974DDC39}" sibTransId="{C6A61208-B762-42C6-A474-83BD70D7112A}"/>
    <dgm:cxn modelId="{7C681653-C874-4DBD-954C-F07014EE7F8F}" type="presOf" srcId="{F4350D8A-E96A-4694-9A18-DE9DBA43A2AA}" destId="{A06CC679-3A9C-4AA5-96E3-DB1B1D263FDA}" srcOrd="0" destOrd="0" presId="urn:microsoft.com/office/officeart/2005/8/layout/matrix3"/>
    <dgm:cxn modelId="{D41D58EC-3956-4BA4-AE6F-243076CCA8E9}" type="presOf" srcId="{2B7303D1-5974-41C9-A970-2EE7197B2363}" destId="{ED7C626F-7B78-4AF2-80F3-1B8ABC64B71E}" srcOrd="0" destOrd="0" presId="urn:microsoft.com/office/officeart/2005/8/layout/matrix3"/>
    <dgm:cxn modelId="{4C8A80D6-988B-459C-81A7-667564EBD47E}" srcId="{7561561A-0BC0-4D11-B536-22311E374CCA}" destId="{A7FC6EA9-F6E5-45EE-BCEC-46197C147E55}" srcOrd="5" destOrd="0" parTransId="{EAD90734-ED88-4E81-8291-603427B7E64C}" sibTransId="{C824723D-D044-4D5B-B9C0-369DD344985C}"/>
    <dgm:cxn modelId="{7FCA7B38-A4F1-4781-9096-873C39B75496}" type="presOf" srcId="{7561561A-0BC0-4D11-B536-22311E374CCA}" destId="{554101A4-3F82-4B46-A48E-0E9885923829}" srcOrd="0" destOrd="0" presId="urn:microsoft.com/office/officeart/2005/8/layout/matrix3"/>
    <dgm:cxn modelId="{29ED2F42-0A74-489A-A0E6-FCF2D54CC651}" srcId="{7561561A-0BC0-4D11-B536-22311E374CCA}" destId="{073390DF-ECA6-4879-808E-5A3BFE815B7B}" srcOrd="4" destOrd="0" parTransId="{15B71F17-E5D0-46BF-AF28-C1803F8BC350}" sibTransId="{3FBB5BAE-80FE-46C6-9745-D90FE4C38732}"/>
    <dgm:cxn modelId="{A53431AB-D4D4-42F7-BD9E-EF34B66BED7B}" type="presOf" srcId="{92C1D5A1-785B-48E4-A674-1C9AAB246307}" destId="{6AB6D7C9-ADAA-4C24-9E17-52DE59BB953F}" srcOrd="0" destOrd="0" presId="urn:microsoft.com/office/officeart/2005/8/layout/matrix3"/>
    <dgm:cxn modelId="{2F03C5C1-C712-4BCC-9053-9F03EDABB4AA}" srcId="{7561561A-0BC0-4D11-B536-22311E374CCA}" destId="{2B7303D1-5974-41C9-A970-2EE7197B2363}" srcOrd="1" destOrd="0" parTransId="{BB724763-CD98-4B79-AA4E-7859DDF69579}" sibTransId="{F93C409B-723A-4DAF-86E3-63AD2B985DD1}"/>
    <dgm:cxn modelId="{C87B877C-791E-4068-9245-15437260C261}" type="presParOf" srcId="{554101A4-3F82-4B46-A48E-0E9885923829}" destId="{A388F523-A0E9-4F34-A9F6-862B7409D06E}" srcOrd="0" destOrd="0" presId="urn:microsoft.com/office/officeart/2005/8/layout/matrix3"/>
    <dgm:cxn modelId="{D291D7A5-D52E-49D8-AC48-60AD30A7868E}" type="presParOf" srcId="{554101A4-3F82-4B46-A48E-0E9885923829}" destId="{55311262-8DC4-46C6-8958-240C08B936DB}" srcOrd="1" destOrd="0" presId="urn:microsoft.com/office/officeart/2005/8/layout/matrix3"/>
    <dgm:cxn modelId="{27B0D34E-2F63-447E-8804-20BBCB4420FA}" type="presParOf" srcId="{554101A4-3F82-4B46-A48E-0E9885923829}" destId="{ED7C626F-7B78-4AF2-80F3-1B8ABC64B71E}" srcOrd="2" destOrd="0" presId="urn:microsoft.com/office/officeart/2005/8/layout/matrix3"/>
    <dgm:cxn modelId="{F22A4847-3B9A-4099-8588-72189A70F106}" type="presParOf" srcId="{554101A4-3F82-4B46-A48E-0E9885923829}" destId="{6AB6D7C9-ADAA-4C24-9E17-52DE59BB953F}" srcOrd="3" destOrd="0" presId="urn:microsoft.com/office/officeart/2005/8/layout/matrix3"/>
    <dgm:cxn modelId="{0FCDE560-EB07-4868-A04E-F5BCFA960CEC}" type="presParOf" srcId="{554101A4-3F82-4B46-A48E-0E9885923829}" destId="{A06CC679-3A9C-4AA5-96E3-DB1B1D263FD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8F523-A0E9-4F34-A9F6-862B7409D06E}">
      <dsp:nvSpPr>
        <dsp:cNvPr id="0" name=""/>
        <dsp:cNvSpPr/>
      </dsp:nvSpPr>
      <dsp:spPr>
        <a:xfrm>
          <a:off x="1660714" y="0"/>
          <a:ext cx="5256583" cy="525658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11262-8DC4-46C6-8958-240C08B936DB}">
      <dsp:nvSpPr>
        <dsp:cNvPr id="0" name=""/>
        <dsp:cNvSpPr/>
      </dsp:nvSpPr>
      <dsp:spPr>
        <a:xfrm>
          <a:off x="904628" y="72018"/>
          <a:ext cx="3201590" cy="22094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 БЛОК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Организованная деятельность</a:t>
          </a:r>
          <a:endParaRPr lang="ru-RU" sz="2800" b="1" kern="1200" dirty="0"/>
        </a:p>
      </dsp:txBody>
      <dsp:txXfrm>
        <a:off x="1012486" y="179876"/>
        <a:ext cx="2985874" cy="1993765"/>
      </dsp:txXfrm>
    </dsp:sp>
    <dsp:sp modelId="{ED7C626F-7B78-4AF2-80F3-1B8ABC64B71E}">
      <dsp:nvSpPr>
        <dsp:cNvPr id="0" name=""/>
        <dsp:cNvSpPr/>
      </dsp:nvSpPr>
      <dsp:spPr>
        <a:xfrm>
          <a:off x="4379714" y="72008"/>
          <a:ext cx="3327485" cy="222545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 БЛОК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Игры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488352" y="180646"/>
        <a:ext cx="3110209" cy="2008175"/>
      </dsp:txXfrm>
    </dsp:sp>
    <dsp:sp modelId="{6AB6D7C9-ADAA-4C24-9E17-52DE59BB953F}">
      <dsp:nvSpPr>
        <dsp:cNvPr id="0" name=""/>
        <dsp:cNvSpPr/>
      </dsp:nvSpPr>
      <dsp:spPr>
        <a:xfrm>
          <a:off x="864098" y="2553467"/>
          <a:ext cx="3162229" cy="227106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3 БЛОК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Межгрупповое взаимодействие</a:t>
          </a:r>
        </a:p>
      </dsp:txBody>
      <dsp:txXfrm>
        <a:off x="974962" y="2664331"/>
        <a:ext cx="2940501" cy="2049337"/>
      </dsp:txXfrm>
    </dsp:sp>
    <dsp:sp modelId="{A06CC679-3A9C-4AA5-96E3-DB1B1D263FDA}">
      <dsp:nvSpPr>
        <dsp:cNvPr id="0" name=""/>
        <dsp:cNvSpPr/>
      </dsp:nvSpPr>
      <dsp:spPr>
        <a:xfrm>
          <a:off x="4367721" y="2626152"/>
          <a:ext cx="3265122" cy="227038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4 БЛОК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Иные формы работы</a:t>
          </a:r>
          <a:endParaRPr lang="ru-RU" sz="2800" b="1" kern="1200" dirty="0"/>
        </a:p>
      </dsp:txBody>
      <dsp:txXfrm>
        <a:off x="4478552" y="2736983"/>
        <a:ext cx="3043460" cy="204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7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1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6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4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13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0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68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0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71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6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95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75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16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4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92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38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8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2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68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7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05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7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47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84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33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6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1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5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140968"/>
            <a:ext cx="5400600" cy="139801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«НИТОЧКИ ДОБРА»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68664"/>
            <a:ext cx="55371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МДОУ «Детский сад № 26 общеразвивающего вида»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3263" y="2204864"/>
            <a:ext cx="54581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Опыт работы по социально-нравственному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развитию старших дошкольников, в рамках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805264"/>
            <a:ext cx="37936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Авторы: Карелина В.В., воспитатель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Якоби З.Р., 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430520"/>
            <a:ext cx="3964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Сюжетно-ролевая игра «Автобус»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2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94856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Подборка различного рода игр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(сюжетно-ролевых, настольно-печатных, словесных и т.д.)</a:t>
            </a:r>
          </a:p>
          <a:p>
            <a:pPr algn="ctr"/>
            <a:endParaRPr lang="ru-RU" sz="900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Формирование </a:t>
            </a:r>
            <a:r>
              <a:rPr lang="ru-RU" dirty="0"/>
              <a:t>понимания, какие поступки являются хорошими, а какие неправильными, как правильно вести себя в разных жизненных ситуациях, как определять правильность поступков других людей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" y="2996952"/>
            <a:ext cx="2224328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2"/>
            <a:ext cx="5805917" cy="354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99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4035" y="57026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Настольно-печатные игры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2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6" y="1279345"/>
            <a:ext cx="3272471" cy="283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88" y="1268760"/>
            <a:ext cx="4154972" cy="283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3361764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3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4035" y="570269"/>
            <a:ext cx="808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Словесная игра «Пожелания»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2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4" y="1710292"/>
            <a:ext cx="7747067" cy="373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9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384376" cy="359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792037" cy="359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Организация и проведение цикла мероприятий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в рамках межгруппового взаимодействия</a:t>
            </a:r>
          </a:p>
          <a:p>
            <a:pPr algn="just"/>
            <a:r>
              <a:rPr lang="ru-RU" b="1" dirty="0" smtClean="0"/>
              <a:t>Цель:  </a:t>
            </a:r>
            <a:r>
              <a:rPr lang="ru-RU" dirty="0" smtClean="0"/>
              <a:t>Создание условий для развития коммуникативных качеств в процессе межгруппового взаимодействия.</a:t>
            </a:r>
            <a:endParaRPr lang="ru-RU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Развлечение «В гости к малышам»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3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5816" y="1340768"/>
            <a:ext cx="3551245" cy="266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7420"/>
            <a:ext cx="4080452" cy="240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97085"/>
            <a:ext cx="3651553" cy="243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907704" y="69269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Показ сказки «</a:t>
            </a:r>
            <a:r>
              <a:rPr lang="ru-RU" sz="2400" b="1" dirty="0" err="1" smtClean="0"/>
              <a:t>Заюшкина</a:t>
            </a:r>
            <a:r>
              <a:rPr lang="ru-RU" sz="2400" b="1" dirty="0" smtClean="0"/>
              <a:t> избушка»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88640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3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052736"/>
            <a:ext cx="529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«Веселые картинки для малышей»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" y="1987918"/>
            <a:ext cx="4266941" cy="320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265712" cy="319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3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75856" y="764704"/>
            <a:ext cx="346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«Угощения для друзей»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23600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06765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3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324036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041914" cy="405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67744" y="1412776"/>
            <a:ext cx="449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Акция «Покормим птиц зимой»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4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Общая социализация старших дошкольников, их внедрение в социальную среду. Создание условий для развития социальной активности детей.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88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692696"/>
            <a:ext cx="520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Акция «Поделка для ветеранов ВОВ»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028" y="2142356"/>
            <a:ext cx="491554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871" y="2103953"/>
            <a:ext cx="5018460" cy="349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4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93096"/>
            <a:ext cx="4869803" cy="235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2909886" cy="292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483410" cy="307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6641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Акция </a:t>
            </a:r>
            <a:r>
              <a:rPr lang="ru-RU" sz="2400" b="1" dirty="0" smtClean="0"/>
              <a:t>«Новогодний подарок хвостатому другу»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4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Актуальность проекта: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608512" cy="18001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Доброта нужна всем людям-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Пусть побольше добрых будет!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Доброта - она от века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Украшенье человека!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Актуальность проекта обусловлена необходимостью формирования дружеских взаимоотношений, развитию нравственных качеств у детей дошкольного возраста, т. к. сейчас материальные ценности доминируют над духовными, поэтому у детей искажены представления о доброте, милосердии, великодушии, справедливости, взаимопомощи, дружбе.</a:t>
            </a:r>
          </a:p>
        </p:txBody>
      </p:sp>
    </p:spTree>
    <p:extLst>
      <p:ext uri="{BB962C8B-B14F-4D97-AF65-F5344CB8AC3E}">
        <p14:creationId xmlns:p14="http://schemas.microsoft.com/office/powerpoint/2010/main" val="300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43943"/>
            <a:ext cx="2583289" cy="2417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71650"/>
            <a:ext cx="2320699" cy="367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1650"/>
            <a:ext cx="2736304" cy="367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45" y="1700808"/>
            <a:ext cx="2901293" cy="2208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12348" y="163117"/>
            <a:ext cx="5166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Конкурс-выставка</a:t>
            </a:r>
          </a:p>
          <a:p>
            <a:pPr algn="ctr"/>
            <a:r>
              <a:rPr lang="ru-RU" sz="2400" b="1" dirty="0" smtClean="0"/>
              <a:t> «Вторая жизнь пластиковых вещей»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4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9031" y="163117"/>
            <a:ext cx="4632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Акция</a:t>
            </a:r>
          </a:p>
          <a:p>
            <a:pPr algn="ctr"/>
            <a:r>
              <a:rPr lang="ru-RU" sz="2400" b="1" dirty="0" smtClean="0"/>
              <a:t> «Рождественская звезда добра»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844824"/>
            <a:ext cx="2664295" cy="333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31" y="1844824"/>
            <a:ext cx="2985771" cy="333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10" y="1844824"/>
            <a:ext cx="2523375" cy="333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3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Работа с родителями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Консультации: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«Воспитание заботливого </a:t>
            </a:r>
            <a:r>
              <a:rPr lang="ru-RU" sz="2000" dirty="0"/>
              <a:t>отношения к </a:t>
            </a:r>
            <a:r>
              <a:rPr lang="ru-RU" sz="2000" dirty="0" smtClean="0"/>
              <a:t>окружающим»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«Воспитание </a:t>
            </a:r>
            <a:r>
              <a:rPr lang="ru-RU" sz="2000" dirty="0"/>
              <a:t>дружеских </a:t>
            </a:r>
            <a:r>
              <a:rPr lang="ru-RU" sz="2000" dirty="0" smtClean="0"/>
              <a:t>отношений в игре»</a:t>
            </a:r>
          </a:p>
          <a:p>
            <a:pPr marL="0" indent="0">
              <a:buNone/>
            </a:pPr>
            <a:r>
              <a:rPr lang="ru-RU" sz="2000" b="1" dirty="0" smtClean="0"/>
              <a:t>Буклеты: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«Семейные традиции»</a:t>
            </a:r>
          </a:p>
          <a:p>
            <a:pPr marL="0" indent="0">
              <a:buNone/>
            </a:pPr>
            <a:r>
              <a:rPr lang="ru-RU" sz="2000" dirty="0" smtClean="0"/>
              <a:t>- «Вежливых слов ни одно и не два, помни и знай эти </a:t>
            </a:r>
            <a:r>
              <a:rPr lang="ru-RU" sz="2000" dirty="0" err="1" smtClean="0"/>
              <a:t>чудо-слова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Памятка: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«Воспитывает </a:t>
            </a:r>
            <a:r>
              <a:rPr lang="ru-RU" sz="2000" dirty="0"/>
              <a:t>в ребенке </a:t>
            </a:r>
            <a:r>
              <a:rPr lang="ru-RU" sz="2000" dirty="0" smtClean="0"/>
              <a:t>доброту»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DPTK5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44079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HOO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789040"/>
            <a:ext cx="517084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7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мероприятия\ФоТо 2018-19 уг\РС 6 группа\IMG_5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6004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ОТО мероприятия\ФоТо 2018-19 уг\РС 6 группа\IMG_5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8429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Мастер-класс  для родителей  </a:t>
            </a:r>
          </a:p>
          <a:p>
            <a:pPr algn="ctr"/>
            <a:r>
              <a:rPr lang="ru-RU" sz="2400" b="1" dirty="0" smtClean="0"/>
              <a:t>«Первые уроки нравственности»</a:t>
            </a:r>
          </a:p>
          <a:p>
            <a:pPr algn="just"/>
            <a:r>
              <a:rPr lang="ru-RU" sz="2000" b="1" dirty="0" smtClean="0"/>
              <a:t>Цель: </a:t>
            </a:r>
            <a:r>
              <a:rPr lang="ru-RU" sz="2000" dirty="0" smtClean="0"/>
              <a:t>Продемонстрировать родителям важность воспитания доброты в детях, повысить их компетентность в области развития нравственных качеств у детей дошкольного возраста.</a:t>
            </a:r>
            <a:endParaRPr lang="ru-RU" sz="20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39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39136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Заключительный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432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err="1" smtClean="0"/>
              <a:t>Фотоколлаж</a:t>
            </a:r>
            <a:r>
              <a:rPr lang="ru-RU" sz="2400" b="1" dirty="0" smtClean="0"/>
              <a:t> «Наши добрые дела»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324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75" y="1628800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9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/>
              <a:t>Познавательная викторина «Идем дорогой дружбы»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3" y="3598912"/>
            <a:ext cx="3451453" cy="293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6" y="1019637"/>
            <a:ext cx="2791930" cy="209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3" y="1019637"/>
            <a:ext cx="2343773" cy="245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26039"/>
            <a:ext cx="3881886" cy="291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19636"/>
            <a:ext cx="2645477" cy="226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66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Совместная прогулка с родителями </a:t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«Организм закаляем - дружбу укрепляем!»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10">
            <a:extLst>
              <a:ext uri="{FF2B5EF4-FFF2-40B4-BE49-F238E27FC236}">
                <a16:creationId xmlns:a16="http://schemas.microsoft.com/office/drawing/2014/main" xmlns="" id="{5EA7F71B-DA02-EA1D-9933-8B97563F309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0876"/>
            <a:ext cx="2891764" cy="300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12">
            <a:extLst>
              <a:ext uri="{FF2B5EF4-FFF2-40B4-BE49-F238E27FC236}">
                <a16:creationId xmlns:a16="http://schemas.microsoft.com/office/drawing/2014/main" xmlns="" id="{04B583D4-A1A7-85F8-F514-7ED8D423D61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95" y="830996"/>
            <a:ext cx="3102075" cy="310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A106F1-63FC-EE5F-C121-4449B6DD0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86" y="3368499"/>
            <a:ext cx="325824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5E1E98-ED65-F73F-C445-2BF8F1276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8" y="3356992"/>
            <a:ext cx="320817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9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Результаты проекта: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600" b="1" dirty="0" smtClean="0"/>
              <a:t>Дети</a:t>
            </a:r>
            <a:r>
              <a:rPr lang="ru-RU" sz="2600" b="1" dirty="0"/>
              <a:t>, родители, воспитатели постоянно пользуются формами словесной </a:t>
            </a:r>
            <a:r>
              <a:rPr lang="ru-RU" sz="2600" b="1" dirty="0" smtClean="0"/>
              <a:t>вежливости;</a:t>
            </a:r>
          </a:p>
          <a:p>
            <a:pPr algn="just">
              <a:buFontTx/>
              <a:buChar char="-"/>
            </a:pPr>
            <a:endParaRPr lang="ru-RU" sz="900" b="1" dirty="0" smtClean="0"/>
          </a:p>
          <a:p>
            <a:pPr>
              <a:buFontTx/>
              <a:buChar char="-"/>
            </a:pPr>
            <a:r>
              <a:rPr lang="ru-RU" sz="2600" b="1" dirty="0"/>
              <a:t> </a:t>
            </a:r>
            <a:r>
              <a:rPr lang="ru-RU" sz="2600" b="1" dirty="0" smtClean="0"/>
              <a:t>Умение </a:t>
            </a:r>
            <a:r>
              <a:rPr lang="ru-RU" sz="2600" b="1" dirty="0"/>
              <a:t>налаживать дружеские взаимоотношения со </a:t>
            </a:r>
            <a:r>
              <a:rPr lang="ru-RU" sz="2600" b="1" dirty="0" smtClean="0"/>
              <a:t>сверстниками;</a:t>
            </a:r>
          </a:p>
          <a:p>
            <a:pPr>
              <a:buFontTx/>
              <a:buChar char="-"/>
            </a:pPr>
            <a:endParaRPr lang="ru-RU" sz="900" b="1" dirty="0" smtClean="0"/>
          </a:p>
          <a:p>
            <a:pPr>
              <a:buFontTx/>
              <a:buChar char="-"/>
            </a:pPr>
            <a:r>
              <a:rPr lang="ru-RU" sz="2600" b="1" dirty="0" smtClean="0"/>
              <a:t>Появился устойчивый интерес к общению с младшими воспитанниками;</a:t>
            </a:r>
          </a:p>
          <a:p>
            <a:pPr>
              <a:buFontTx/>
              <a:buChar char="-"/>
            </a:pPr>
            <a:endParaRPr lang="ru-RU" sz="800" b="1" dirty="0"/>
          </a:p>
          <a:p>
            <a:pPr marL="0" indent="0" algn="just">
              <a:buNone/>
            </a:pPr>
            <a:r>
              <a:rPr lang="ru-RU" sz="2600" b="1" dirty="0"/>
              <a:t>- </a:t>
            </a:r>
            <a:r>
              <a:rPr lang="ru-RU" sz="2600" b="1" dirty="0" smtClean="0"/>
              <a:t>Переход у большей части </a:t>
            </a:r>
            <a:r>
              <a:rPr lang="ru-RU" sz="2600" b="1" dirty="0"/>
              <a:t>детей группы  нравственных навыков в привычку (умение сдерживаться в конфликтах, уступать, подчиняться правилам).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8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564904"/>
            <a:ext cx="5400600" cy="139801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СПАСИБО ЗА ВНИМАНИЕ!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793507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 проекта: </a:t>
            </a:r>
            <a:r>
              <a:rPr lang="ru-RU" b="1" dirty="0" smtClean="0">
                <a:ea typeface="Calibri"/>
              </a:rPr>
              <a:t>Формирование </a:t>
            </a:r>
            <a:r>
              <a:rPr lang="ru-RU" b="1" dirty="0">
                <a:ea typeface="Calibri"/>
              </a:rPr>
              <a:t>системы нравственных качеств, у старших дошкольников </a:t>
            </a:r>
            <a:r>
              <a:rPr lang="ru-RU" b="1" dirty="0" smtClean="0">
                <a:ea typeface="Calibri"/>
              </a:rPr>
              <a:t>с предоставлением им возможности </a:t>
            </a:r>
            <a:r>
              <a:rPr lang="ru-RU" b="1" dirty="0">
                <a:ea typeface="Calibri"/>
              </a:rPr>
              <a:t>проявлять социальную активность</a:t>
            </a:r>
            <a:r>
              <a:rPr lang="ru-RU" b="1" dirty="0" smtClean="0">
                <a:ea typeface="Calibri"/>
              </a:rPr>
              <a:t>.</a:t>
            </a: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Задачи:</a:t>
            </a:r>
          </a:p>
          <a:p>
            <a:pPr marL="0" lvl="0" indent="0" algn="just">
              <a:lnSpc>
                <a:spcPct val="120000"/>
              </a:lnSpc>
              <a:spcAft>
                <a:spcPts val="525"/>
              </a:spcAft>
              <a:buSzPts val="1000"/>
              <a:buNone/>
              <a:tabLst>
                <a:tab pos="457200" algn="l"/>
              </a:tabLst>
            </a:pPr>
            <a:r>
              <a:rPr lang="ru-RU" sz="3300" b="1" dirty="0" smtClean="0">
                <a:ea typeface="Times New Roman"/>
                <a:cs typeface="Times New Roman"/>
              </a:rPr>
              <a:t>- Учить</a:t>
            </a:r>
            <a:r>
              <a:rPr lang="ru-RU" sz="3300" b="1" dirty="0">
                <a:ea typeface="Times New Roman"/>
                <a:cs typeface="Times New Roman"/>
              </a:rPr>
              <a:t> </a:t>
            </a:r>
            <a:r>
              <a:rPr lang="ru-RU" sz="3300" b="1" dirty="0" smtClean="0">
                <a:ea typeface="Times New Roman"/>
                <a:cs typeface="Times New Roman"/>
              </a:rPr>
              <a:t>правилам </a:t>
            </a:r>
            <a:r>
              <a:rPr lang="ru-RU" sz="3300" b="1" dirty="0">
                <a:ea typeface="Times New Roman"/>
                <a:cs typeface="Times New Roman"/>
              </a:rPr>
              <a:t>речевого этикета и культуры </a:t>
            </a:r>
            <a:r>
              <a:rPr lang="ru-RU" sz="3300" b="1" dirty="0" smtClean="0">
                <a:ea typeface="Times New Roman"/>
                <a:cs typeface="Times New Roman"/>
              </a:rPr>
              <a:t>общения;</a:t>
            </a:r>
            <a:endParaRPr lang="ru-RU" sz="3300" b="1" dirty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Aft>
                <a:spcPts val="525"/>
              </a:spcAft>
              <a:buSzPts val="1000"/>
              <a:buNone/>
              <a:tabLst>
                <a:tab pos="457200" algn="l"/>
              </a:tabLst>
            </a:pPr>
            <a:r>
              <a:rPr lang="ru-RU" sz="3300" b="1" dirty="0" smtClean="0">
                <a:ea typeface="Times New Roman"/>
                <a:cs typeface="Times New Roman"/>
              </a:rPr>
              <a:t>- Учить </a:t>
            </a:r>
            <a:r>
              <a:rPr lang="ru-RU" sz="3300" b="1" dirty="0">
                <a:ea typeface="Times New Roman"/>
                <a:cs typeface="Times New Roman"/>
              </a:rPr>
              <a:t>делать добрые дела и поступки</a:t>
            </a:r>
            <a:r>
              <a:rPr lang="ru-RU" sz="3300" b="1" dirty="0" smtClean="0">
                <a:ea typeface="Times New Roman"/>
                <a:cs typeface="Times New Roman"/>
              </a:rPr>
              <a:t>; </a:t>
            </a:r>
          </a:p>
          <a:p>
            <a:pPr marL="0" indent="0">
              <a:lnSpc>
                <a:spcPct val="120000"/>
              </a:lnSpc>
              <a:spcAft>
                <a:spcPts val="525"/>
              </a:spcAft>
              <a:buSzPts val="1000"/>
              <a:buNone/>
              <a:tabLst>
                <a:tab pos="457200" algn="l"/>
              </a:tabLst>
            </a:pPr>
            <a:r>
              <a:rPr lang="ru-RU" sz="3300" b="1" dirty="0" smtClean="0">
                <a:ea typeface="Times New Roman"/>
                <a:cs typeface="Times New Roman"/>
              </a:rPr>
              <a:t>-  Формировать </a:t>
            </a:r>
            <a:r>
              <a:rPr lang="ru-RU" sz="3300" b="1" dirty="0">
                <a:ea typeface="Times New Roman"/>
                <a:cs typeface="Times New Roman"/>
              </a:rPr>
              <a:t>желание заботиться о малышах, помогать им;</a:t>
            </a:r>
            <a:endParaRPr lang="ru-RU" sz="3300" b="1" dirty="0"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spcAft>
                <a:spcPts val="525"/>
              </a:spcAft>
              <a:buSzPts val="1000"/>
              <a:buNone/>
              <a:tabLst>
                <a:tab pos="457200" algn="l"/>
              </a:tabLst>
            </a:pPr>
            <a:r>
              <a:rPr lang="ru-RU" sz="3300" b="1" dirty="0" smtClean="0">
                <a:ea typeface="Times New Roman"/>
                <a:cs typeface="Times New Roman"/>
              </a:rPr>
              <a:t>- Развивать </a:t>
            </a:r>
            <a:r>
              <a:rPr lang="ru-RU" sz="3300" b="1" dirty="0">
                <a:ea typeface="Times New Roman"/>
                <a:cs typeface="Times New Roman"/>
              </a:rPr>
              <a:t>эмоциональную </a:t>
            </a:r>
            <a:r>
              <a:rPr lang="ru-RU" sz="3300" b="1" dirty="0" smtClean="0">
                <a:ea typeface="Times New Roman"/>
                <a:cs typeface="Times New Roman"/>
              </a:rPr>
              <a:t>отзывчивость и</a:t>
            </a:r>
            <a:r>
              <a:rPr lang="ru-RU" sz="3300" b="1" dirty="0">
                <a:ea typeface="Times New Roman"/>
                <a:cs typeface="Times New Roman"/>
              </a:rPr>
              <a:t> коммуникативные навыки;</a:t>
            </a:r>
            <a:endParaRPr lang="ru-RU" sz="3300" b="1" dirty="0"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- Воспитывать </a:t>
            </a:r>
            <a:r>
              <a:rPr lang="ru-RU" sz="3300" b="1" dirty="0">
                <a:solidFill>
                  <a:srgbClr val="000000"/>
                </a:solidFill>
                <a:ea typeface="Times New Roman"/>
                <a:cs typeface="Times New Roman"/>
              </a:rPr>
              <a:t>чувство доброты и уважения к окружающим людям, воспитывать нравственные качества: доброту, уважение, </a:t>
            </a:r>
            <a:r>
              <a:rPr lang="ru-RU" sz="33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милосердие, </a:t>
            </a:r>
            <a:r>
              <a:rPr lang="ru-RU" sz="3300" b="1" dirty="0" smtClean="0">
                <a:ea typeface="Times New Roman"/>
                <a:cs typeface="Times New Roman"/>
              </a:rPr>
              <a:t>дружеские </a:t>
            </a:r>
            <a:r>
              <a:rPr lang="ru-RU" sz="3300" b="1" dirty="0">
                <a:ea typeface="Times New Roman"/>
                <a:cs typeface="Times New Roman"/>
              </a:rPr>
              <a:t>взаимоотношения между </a:t>
            </a:r>
            <a:r>
              <a:rPr lang="ru-RU" sz="3300" b="1" dirty="0" smtClean="0">
                <a:ea typeface="Times New Roman"/>
                <a:cs typeface="Times New Roman"/>
              </a:rPr>
              <a:t>детьми;</a:t>
            </a:r>
          </a:p>
          <a:p>
            <a:pPr marL="0" indent="0" algn="just">
              <a:buNone/>
            </a:pPr>
            <a:endParaRPr lang="ru-RU" sz="1300" b="1" dirty="0">
              <a:solidFill>
                <a:srgbClr val="FF0000"/>
              </a:solidFill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3300" b="1" dirty="0" smtClean="0">
                <a:solidFill>
                  <a:srgbClr val="000000"/>
                </a:solidFill>
                <a:ea typeface="Calibri"/>
                <a:cs typeface="Times New Roman"/>
              </a:rPr>
              <a:t>- </a:t>
            </a:r>
            <a:r>
              <a:rPr lang="ru-RU" sz="3400" b="1" dirty="0">
                <a:solidFill>
                  <a:srgbClr val="111111"/>
                </a:solidFill>
                <a:ea typeface="Calibri"/>
              </a:rPr>
              <a:t>Вызывать положительный отклик родителей на существующую проблему</a:t>
            </a:r>
            <a:r>
              <a:rPr lang="ru-RU" sz="3400" b="1" dirty="0">
                <a:ea typeface="Calibri"/>
              </a:rPr>
              <a:t> </a:t>
            </a:r>
            <a:r>
              <a:rPr lang="ru-RU" sz="3400" b="1" dirty="0" smtClean="0">
                <a:ea typeface="Calibri"/>
              </a:rPr>
              <a:t>, желание активно участвовать в ее решении. Оказать индивидуальную помощь родителям в разрешении вопросов по данной теме.</a:t>
            </a:r>
            <a:endParaRPr lang="ru-RU" sz="34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Тип проекта: </a:t>
            </a:r>
            <a:r>
              <a:rPr lang="ru-RU" sz="2400" b="1" dirty="0" smtClean="0"/>
              <a:t>Познавательно </a:t>
            </a:r>
            <a:r>
              <a:rPr lang="ru-RU" sz="2400" b="1" dirty="0"/>
              <a:t>– игровой, общественно-полезный, </a:t>
            </a:r>
            <a:r>
              <a:rPr lang="ru-RU" sz="2400" b="1" dirty="0" smtClean="0"/>
              <a:t>социально-личностный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ea typeface="Calibri"/>
              </a:rPr>
              <a:t>Продолжительность проекта</a:t>
            </a:r>
            <a:r>
              <a:rPr lang="ru-RU" sz="2400" b="1" dirty="0" smtClean="0">
                <a:solidFill>
                  <a:srgbClr val="0070C0"/>
                </a:solidFill>
                <a:ea typeface="Calibri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ea typeface="Calibri"/>
              </a:rPr>
              <a:t>  </a:t>
            </a:r>
            <a:r>
              <a:rPr lang="ru-RU" sz="2400" b="1" dirty="0" smtClean="0">
                <a:ea typeface="Calibri"/>
              </a:rPr>
              <a:t>Долгосрочный (1 учебный год)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ea typeface="Calibri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ea typeface="Calibri"/>
              </a:rPr>
              <a:t>Участники проекта: </a:t>
            </a:r>
            <a:r>
              <a:rPr lang="ru-RU" sz="2400" b="1" dirty="0" smtClean="0">
                <a:ea typeface="Calibri"/>
              </a:rPr>
              <a:t>Воспитанники, педагоги и родители  старших групп (5 – 6 лет), воспитанники младшей группы (3 – 4 года) и группы раннего возраста (2 – 3 года)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4776" cy="7969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+mn-lt"/>
              </a:rPr>
              <a:t>Организационный этап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Анкетирование родителей.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Определение </a:t>
            </a:r>
            <a:r>
              <a:rPr lang="ru-RU" dirty="0">
                <a:ea typeface="Calibri"/>
                <a:cs typeface="Times New Roman"/>
              </a:rPr>
              <a:t>целей и задач проекта, сбор материала, необходимого для реализации цели проекта.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Прогнозирование результата</a:t>
            </a:r>
            <a:r>
              <a:rPr lang="ru-RU" dirty="0">
                <a:ea typeface="Calibri"/>
                <a:cs typeface="Times New Roman"/>
              </a:rPr>
              <a:t>, составление плана совместной деятельности с детьми, педагогами и родителями.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Подбор </a:t>
            </a:r>
            <a:r>
              <a:rPr lang="ru-RU" dirty="0">
                <a:ea typeface="Calibri"/>
                <a:cs typeface="Times New Roman"/>
              </a:rPr>
              <a:t>материала и оборудования для занятий, бесед, сюжетно-ролевых игр с детьми (иллюстративных, художественных и дидактических) </a:t>
            </a:r>
            <a:r>
              <a:rPr lang="ru-RU" dirty="0" smtClean="0">
                <a:ea typeface="Calibri"/>
                <a:cs typeface="Times New Roman"/>
              </a:rPr>
              <a:t>и методического и просветительского материала для родителей (памятки, буклеты, папки-передвижки, темы для консультаций).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Создание </a:t>
            </a:r>
            <a:r>
              <a:rPr lang="ru-RU" dirty="0">
                <a:ea typeface="Calibri"/>
                <a:cs typeface="Times New Roman"/>
              </a:rPr>
              <a:t>развивающей среды, внесение игр по теме, дидактических, сюжетно-ролевых, настольно-печатных</a:t>
            </a:r>
            <a:r>
              <a:rPr lang="ru-RU" dirty="0" smtClean="0">
                <a:ea typeface="Calibri"/>
                <a:cs typeface="Times New Roman"/>
              </a:rPr>
              <a:t>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Основной этап: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Просмотр мультфильмов из цикла  «Уроки тетушки Совы»</a:t>
            </a:r>
          </a:p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Расширение знаний детей о правильном поведении в различных жизненных ситуациях; воспитание чувства ответственности, доброжелательных отношений.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2" y="234888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405078" cy="383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1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548680"/>
            <a:ext cx="501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Цикл тематических этических бесед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45638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7" y="2636914"/>
            <a:ext cx="417646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51720" y="1772816"/>
            <a:ext cx="527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Этическая беседа «Как помочь  пожилым людям»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1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Формирование эмоционально-нравственных качеств как основы взаимоотношений с людьми, самим собой и обществом.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30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348880"/>
            <a:ext cx="587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Решение проблемной ситуации «Помоги зайчику»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427" y="3466907"/>
            <a:ext cx="3096344" cy="23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5096" y="3448072"/>
            <a:ext cx="3064800" cy="2306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33776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23728" y="116632"/>
            <a:ext cx="502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ДЕЯТЕЛЬНОСТЬ В РАМКАХ 1 БЛОКА: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9485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Цикл проблемных ситуаций по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социально-нравственному развитию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Цель:  </a:t>
            </a:r>
            <a:r>
              <a:rPr lang="ru-RU" dirty="0" smtClean="0"/>
              <a:t>Усвоение детьми общественных норм и ценностей принятых в обществе через игровые и проблемные ситуации.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08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629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4_Тема Office</vt:lpstr>
      <vt:lpstr>«НИТОЧКИ ДОБРА»</vt:lpstr>
      <vt:lpstr>Актуальность проекта:</vt:lpstr>
      <vt:lpstr>Презентация PowerPoint</vt:lpstr>
      <vt:lpstr>Презентация PowerPoint</vt:lpstr>
      <vt:lpstr>Организационный этап</vt:lpstr>
      <vt:lpstr>Основной этап: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Заключительный этап</vt:lpstr>
      <vt:lpstr>Презентация PowerPoint</vt:lpstr>
      <vt:lpstr>Презентация PowerPoint</vt:lpstr>
      <vt:lpstr>Результаты проекта: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«НИТОЧКИ ДОБРА»</dc:title>
  <dc:creator>Admin</dc:creator>
  <cp:lastModifiedBy>Admin</cp:lastModifiedBy>
  <cp:revision>59</cp:revision>
  <dcterms:created xsi:type="dcterms:W3CDTF">2022-05-18T16:22:43Z</dcterms:created>
  <dcterms:modified xsi:type="dcterms:W3CDTF">2023-11-26T16:06:16Z</dcterms:modified>
</cp:coreProperties>
</file>