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028" autoAdjust="0"/>
  </p:normalViewPr>
  <p:slideViewPr>
    <p:cSldViewPr>
      <p:cViewPr>
        <p:scale>
          <a:sx n="81" d="100"/>
          <a:sy n="81" d="100"/>
        </p:scale>
        <p:origin x="-105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2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27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7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81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2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56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0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3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9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6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3FB5-969A-4A37-924C-1443B444D5CE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E273C-D650-4F2D-8BFA-5B52456DBD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2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204864"/>
            <a:ext cx="7272808" cy="2448272"/>
          </a:xfr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ts val="2485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152435"/>
                </a:solidFill>
                <a:latin typeface="Arial Black" pitchFamily="34" charset="0"/>
              </a:rPr>
              <a:t>Дополнительная общеобразовательная программа</a:t>
            </a:r>
          </a:p>
          <a:p>
            <a:pPr lvl="0">
              <a:lnSpc>
                <a:spcPts val="2485"/>
              </a:lnSpc>
              <a:spcBef>
                <a:spcPts val="0"/>
              </a:spcBef>
            </a:pP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lnSpc>
                <a:spcPts val="2485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«ВОЛШЕБНЫЙ МИР НИТОЧКИ И </a:t>
            </a:r>
          </a:p>
          <a:p>
            <a:pPr lvl="0">
              <a:lnSpc>
                <a:spcPts val="2485"/>
              </a:lnSpc>
              <a:spcBef>
                <a:spcPts val="0"/>
              </a:spcBef>
            </a:pP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lnSpc>
                <a:spcPts val="2485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</a:rPr>
              <a:t>ИГОЛОЧКИ»</a:t>
            </a:r>
          </a:p>
          <a:p>
            <a:pPr lvl="0">
              <a:lnSpc>
                <a:spcPts val="2485"/>
              </a:lnSpc>
              <a:spcBef>
                <a:spcPts val="0"/>
              </a:spcBef>
            </a:pPr>
            <a:endParaRPr lang="ru-RU" sz="28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lvl="0">
              <a:lnSpc>
                <a:spcPts val="2485"/>
              </a:lnSpc>
              <a:spcBef>
                <a:spcPts val="0"/>
              </a:spcBef>
            </a:pPr>
            <a:r>
              <a:rPr lang="ru-RU" sz="1400" dirty="0" err="1" smtClean="0">
                <a:solidFill>
                  <a:srgbClr val="002060"/>
                </a:solidFill>
                <a:latin typeface="Arial Black" pitchFamily="34" charset="0"/>
              </a:rPr>
              <a:t>г.Ухта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,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2023г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  <a:p>
            <a:pPr lvl="0">
              <a:lnSpc>
                <a:spcPts val="2485"/>
              </a:lnSpc>
              <a:spcBef>
                <a:spcPts val="0"/>
              </a:spcBef>
            </a:pPr>
            <a:endParaRPr lang="en-US" sz="12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558117"/>
              </p:ext>
            </p:extLst>
          </p:nvPr>
        </p:nvGraphicFramePr>
        <p:xfrm>
          <a:off x="1043608" y="1052736"/>
          <a:ext cx="7056784" cy="480451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96344"/>
                <a:gridCol w="3960440"/>
              </a:tblGrid>
              <a:tr h="892898">
                <a:tc>
                  <a:txBody>
                    <a:bodyPr/>
                    <a:lstStyle/>
                    <a:p>
                      <a:r>
                        <a:rPr lang="ru-RU" sz="2500" dirty="0" smtClean="0">
                          <a:solidFill>
                            <a:srgbClr val="C00000"/>
                          </a:solidFill>
                        </a:rPr>
                        <a:t>Направленность:</a:t>
                      </a:r>
                      <a:endParaRPr lang="ru-RU" sz="2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Художественно-эстетическая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64908">
                <a:tc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rgbClr val="C00000"/>
                          </a:solidFill>
                        </a:rPr>
                        <a:t>Возраст:</a:t>
                      </a:r>
                      <a:endParaRPr lang="ru-RU" sz="2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5 – 7 лет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64908">
                <a:tc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rgbClr val="C00000"/>
                          </a:solidFill>
                        </a:rPr>
                        <a:t>Продолжительность:</a:t>
                      </a:r>
                      <a:endParaRPr lang="ru-RU" sz="2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30 минут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64908">
                <a:tc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rgbClr val="C00000"/>
                          </a:solidFill>
                        </a:rPr>
                        <a:t>Количество занятий: </a:t>
                      </a:r>
                      <a:endParaRPr lang="ru-RU" sz="2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 раз в неделю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64908">
                <a:tc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rgbClr val="C00000"/>
                          </a:solidFill>
                        </a:rPr>
                        <a:t>Объем программы:</a:t>
                      </a:r>
                      <a:endParaRPr lang="ru-RU" sz="25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32 часа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49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692695"/>
            <a:ext cx="553709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АКТУАЛЬНОСТЬ ПРОГРАММЫ:</a:t>
            </a:r>
            <a:endParaRPr lang="ru-RU" sz="24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844824"/>
            <a:ext cx="7128792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 Black" pitchFamily="34" charset="0"/>
              </a:rPr>
              <a:t>Занятия по программе «Волшебный мир ниточки и иголочки» позволяют развивать творческие задатки детей, мелкую моторику пальцев рук, что является мощным стимулом для развития мыслительной активности и интеллекта воспитанников. В этом заключается педагогическая целесообразность данной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196457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76672"/>
            <a:ext cx="6320961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ОТЛИЧИТЕЛЬНЫЕ ОСОБЕННОСТИ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ПРОГРАММЫ: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44824"/>
            <a:ext cx="8064896" cy="34163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 Black" pitchFamily="34" charset="0"/>
              </a:rPr>
              <a:t>В </a:t>
            </a:r>
            <a:r>
              <a:rPr lang="ru-RU" sz="2400" dirty="0">
                <a:latin typeface="Arial Black" pitchFamily="34" charset="0"/>
              </a:rPr>
              <a:t>процессе занятий художественным трудом формируются все психические процессы, развиваются художественно-творческие способности и положительно-эмоциональное восприятие окружающего мира. Формирование трудовых навыков и умений происходит в едином процессе ознакомления детей с творчеством, культурой и эстетическими ценностями.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24054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0687"/>
              </p:ext>
            </p:extLst>
          </p:nvPr>
        </p:nvGraphicFramePr>
        <p:xfrm>
          <a:off x="179512" y="332655"/>
          <a:ext cx="8640960" cy="622728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640960"/>
              </a:tblGrid>
              <a:tr h="4323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ОСНОВНАЯ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ЦЕЛЬ: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2833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Ознакомление старших дошкольников с доступным их возрасту видом художественного труда – вышиванием. Развитие художественно - эстетического творчества. Формирование интереса к эстетической стороне окружающей действительности, удовлетворение потребностей детей в самовыражении.</a:t>
                      </a:r>
                    </a:p>
                  </a:txBody>
                  <a:tcPr/>
                </a:tc>
              </a:tr>
              <a:tr h="43836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ЗАДАЧИ: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07322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ru-RU" b="1" dirty="0" smtClean="0"/>
                        <a:t>Познакомить детей с материалами и инструментами.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 Развить чувство удовлетворения от красиво выполненного дела и реализации трудового замысла.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Развить личностно-волевые качества: усидчивость, аккуратность, старательность, трудолюбие, умение доводить начатое до конца.</a:t>
                      </a:r>
                      <a:endParaRPr lang="ru-RU" b="1" dirty="0" smtClean="0"/>
                    </a:p>
                    <a:p>
                      <a:pPr algn="just"/>
                      <a:r>
                        <a:rPr lang="ru-RU" b="1" dirty="0" smtClean="0"/>
                        <a:t>4.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Закрепить знания о технике безопасности при работе с иголкой и ножницами;</a:t>
                      </a:r>
                    </a:p>
                    <a:p>
                      <a:pPr algn="just"/>
                      <a:r>
                        <a:rPr lang="ru-RU" b="1" dirty="0" smtClean="0"/>
                        <a:t>5.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Освоить приемы вдевания нитки в иголку и завязывания узелка. Освоить приемы шва: «вперед иголка», «через край», «звездочка», «крестик»; изготовление бахромы, пришивание пуговки, знакомство с простейшими приемами вышивки лентами;</a:t>
                      </a:r>
                    </a:p>
                    <a:p>
                      <a:pPr algn="just"/>
                      <a:r>
                        <a:rPr lang="ru-RU" b="1" dirty="0" smtClean="0"/>
                        <a:t>6.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Развить тактильное ощущение, моторику пальцев.</a:t>
                      </a:r>
                    </a:p>
                    <a:p>
                      <a:pPr algn="just"/>
                      <a:r>
                        <a:rPr lang="ru-RU" b="1" dirty="0" smtClean="0"/>
                        <a:t>7.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Формировать положительно–эмоциональное восприятие окружающего мира. Воспитывать художественный вкус, интерес к ручному </a:t>
                      </a:r>
                    </a:p>
                    <a:p>
                      <a:pPr algn="just"/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7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287509"/>
              </p:ext>
            </p:extLst>
          </p:nvPr>
        </p:nvGraphicFramePr>
        <p:xfrm>
          <a:off x="539552" y="548681"/>
          <a:ext cx="8280920" cy="556608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8280920"/>
              </a:tblGrid>
              <a:tr h="58178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C00000"/>
                          </a:solidFill>
                        </a:rPr>
                        <a:t>ПЛАНИРУЕМЫЕ РЕЗУЛЬТАТЫ</a:t>
                      </a:r>
                      <a:r>
                        <a:rPr lang="ru-RU" sz="2000" baseline="0" dirty="0" smtClean="0">
                          <a:solidFill>
                            <a:srgbClr val="C00000"/>
                          </a:solidFill>
                        </a:rPr>
                        <a:t>: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503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результате работы кружка предполагается овладение детьми:</a:t>
                      </a:r>
                    </a:p>
                  </a:txBody>
                  <a:tcPr/>
                </a:tc>
              </a:tr>
              <a:tr h="438367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Элементарными трудовыми умениями при работе с тканью и простейшими инструментами (ножницами, иголкой);</a:t>
                      </a:r>
                    </a:p>
                    <a:p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Приемами и способами работы по технологии вышивки «вперед иголку», «через край», «звездочка», «крестик»;</a:t>
                      </a:r>
                    </a:p>
                    <a:p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Приемами и способами пришивания пуговки с 2 и 4 отверстиями;</a:t>
                      </a:r>
                    </a:p>
                    <a:p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Приемами вышивки лентами;</a:t>
                      </a:r>
                    </a:p>
                    <a:p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Определенными знаниями правила безопасного пользования иглой;</a:t>
                      </a:r>
                    </a:p>
                    <a:p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Навыками экономного расходования материала, бережного обращения с инструментами, поддержания порядка на рабочем месте;</a:t>
                      </a:r>
                    </a:p>
                    <a:p>
                      <a:endParaRPr lang="ru-RU" sz="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Умения планировать работу, рассказывать об основных этапах воплощенного замысла.</a:t>
                      </a:r>
                    </a:p>
                    <a:p>
                      <a:pPr algn="ctr"/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255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9349" y="490010"/>
            <a:ext cx="4140877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</a:rPr>
              <a:t>СОСТАВИТЕЛЬ: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Родионова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Татьяна Анатольевна,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</a:rPr>
              <a:t>воспитатель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3645024"/>
            <a:ext cx="5912196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ФОРМА КОНТРОЛЯ: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ВЫСТАВКИ ДЕТСКОГО ТВОРЧЕСТВА</a:t>
            </a:r>
            <a:endParaRPr lang="ru-RU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401</Words>
  <Application>Microsoft Office PowerPoint</Application>
  <PresentationFormat>Экран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2022-10-20T18:40:49Z</dcterms:created>
  <dcterms:modified xsi:type="dcterms:W3CDTF">2023-10-02T18:35:23Z</dcterms:modified>
</cp:coreProperties>
</file>