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9427" y="2852936"/>
            <a:ext cx="6408712" cy="2520280"/>
          </a:xfrm>
          <a:noFill/>
          <a:ln>
            <a:noFill/>
          </a:ln>
        </p:spPr>
        <p:txBody>
          <a:bodyPr>
            <a:normAutofit/>
          </a:bodyPr>
          <a:lstStyle/>
          <a:p>
            <a:pPr lvl="0">
              <a:lnSpc>
                <a:spcPts val="2485"/>
              </a:lnSpc>
              <a:spcBef>
                <a:spcPts val="0"/>
              </a:spcBef>
            </a:pPr>
            <a:endParaRPr lang="ru-RU" sz="4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0">
              <a:lnSpc>
                <a:spcPts val="2485"/>
              </a:lnSpc>
              <a:spcBef>
                <a:spcPts val="0"/>
              </a:spcBef>
            </a:pPr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«ТЕРЕМОК»</a:t>
            </a:r>
            <a:endParaRPr lang="ru-RU" sz="4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0">
              <a:lnSpc>
                <a:spcPts val="2485"/>
              </a:lnSpc>
              <a:spcBef>
                <a:spcPts val="0"/>
              </a:spcBef>
            </a:pPr>
            <a:endParaRPr lang="ru-RU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0">
              <a:lnSpc>
                <a:spcPts val="2485"/>
              </a:lnSpc>
              <a:spcBef>
                <a:spcPts val="0"/>
              </a:spcBef>
            </a:pPr>
            <a:endParaRPr lang="ru-RU" sz="1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lvl="0">
              <a:lnSpc>
                <a:spcPts val="2485"/>
              </a:lnSpc>
              <a:spcBef>
                <a:spcPts val="0"/>
              </a:spcBef>
            </a:pPr>
            <a:endParaRPr lang="ru-RU" sz="1400" dirty="0">
              <a:solidFill>
                <a:srgbClr val="002060"/>
              </a:solidFill>
              <a:latin typeface="Arial Black" pitchFamily="34" charset="0"/>
            </a:endParaRPr>
          </a:p>
          <a:p>
            <a:pPr lvl="0">
              <a:lnSpc>
                <a:spcPts val="2485"/>
              </a:lnSpc>
              <a:spcBef>
                <a:spcPts val="0"/>
              </a:spcBef>
            </a:pPr>
            <a:endParaRPr lang="ru-RU" sz="1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lvl="0">
              <a:lnSpc>
                <a:spcPts val="2485"/>
              </a:lnSpc>
              <a:spcBef>
                <a:spcPts val="0"/>
              </a:spcBef>
            </a:pPr>
            <a:r>
              <a:rPr lang="ru-RU" sz="1400" dirty="0" err="1" smtClean="0">
                <a:solidFill>
                  <a:srgbClr val="002060"/>
                </a:solidFill>
                <a:latin typeface="Arial Black" pitchFamily="34" charset="0"/>
              </a:rPr>
              <a:t>г.Ухта</a:t>
            </a:r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2023г</a:t>
            </a:r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 Black" pitchFamily="34" charset="0"/>
            </a:endParaRPr>
          </a:p>
          <a:p>
            <a:pPr lvl="0">
              <a:lnSpc>
                <a:spcPts val="2485"/>
              </a:lnSpc>
              <a:spcBef>
                <a:spcPts val="0"/>
              </a:spcBef>
            </a:pPr>
            <a:endParaRPr lang="en-US" sz="1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080977"/>
            <a:ext cx="4696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Дополнительная общеобразовательная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программа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6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000">
              <a:srgbClr val="66008F"/>
            </a:gs>
            <a:gs pos="2000">
              <a:srgbClr val="BA0066"/>
            </a:gs>
            <a:gs pos="7000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768082"/>
              </p:ext>
            </p:extLst>
          </p:nvPr>
        </p:nvGraphicFramePr>
        <p:xfrm>
          <a:off x="1043608" y="1052736"/>
          <a:ext cx="7056784" cy="4752530"/>
        </p:xfrm>
        <a:graphic>
          <a:graphicData uri="http://schemas.openxmlformats.org/drawingml/2006/table">
            <a:tbl>
              <a:tblPr firstRow="1" bandRow="1"/>
              <a:tblGrid>
                <a:gridCol w="3096344"/>
                <a:gridCol w="3960440"/>
              </a:tblGrid>
              <a:tr h="8928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dirty="0" smtClean="0">
                          <a:solidFill>
                            <a:srgbClr val="C00000"/>
                          </a:solidFill>
                        </a:rPr>
                        <a:t>Направленность:</a:t>
                      </a:r>
                      <a:endParaRPr lang="ru-RU" sz="25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Речевое развитие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964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b="1" dirty="0" smtClean="0">
                          <a:solidFill>
                            <a:srgbClr val="C00000"/>
                          </a:solidFill>
                        </a:rPr>
                        <a:t>Возраст: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5 –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лет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</a:tr>
              <a:tr h="964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b="1" dirty="0" smtClean="0">
                          <a:solidFill>
                            <a:srgbClr val="C00000"/>
                          </a:solidFill>
                        </a:rPr>
                        <a:t>Продолжительность: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25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минут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964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b="1" dirty="0" smtClean="0">
                          <a:solidFill>
                            <a:srgbClr val="C00000"/>
                          </a:solidFill>
                        </a:rPr>
                        <a:t>Количество занятий: 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 раз в неделю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</a:tr>
              <a:tr h="964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500" b="1" dirty="0" smtClean="0">
                          <a:solidFill>
                            <a:srgbClr val="C00000"/>
                          </a:solidFill>
                        </a:rPr>
                        <a:t>Объем программы:</a:t>
                      </a:r>
                      <a:endParaRPr lang="ru-RU" sz="25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32 часа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58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000">
              <a:srgbClr val="66008F"/>
            </a:gs>
            <a:gs pos="2000">
              <a:srgbClr val="BA0066"/>
            </a:gs>
            <a:gs pos="7000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692695"/>
            <a:ext cx="553709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АКТУАЛЬНОСТЬ ПРОГРАММЫ:</a:t>
            </a:r>
            <a:endParaRPr lang="ru-RU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7798" y="1628800"/>
            <a:ext cx="7992888" cy="47089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В </a:t>
            </a:r>
            <a:r>
              <a:rPr lang="ru-RU" sz="2000" b="1" dirty="0"/>
              <a:t>процессе создания театрального действа дети учатся в художественной форме выражать чувства и мысли и, тем самым, раскрепощают свою личность. Используя весь богатейший арсенал театральных средств, они получают при этом и чисто игровое наслаждение, что позволяет глубоко закрепить полученные навыки.</a:t>
            </a:r>
          </a:p>
          <a:p>
            <a:pPr algn="just"/>
            <a:r>
              <a:rPr lang="ru-RU" sz="2000" b="1" dirty="0"/>
              <a:t>Синтетический характер театрализованной деятельности позволяет успешно решить многие образовательные задачи дошкольного учреждения: воспитать художественный вкус, развить творческий потенциал, сформировать устойчивый интерес к театральному искусству, что в дальнейшем определит потребность каждого ребёнка обращаться к театру, как к источнику эмоционального сопереживания, творческого соучастия.</a:t>
            </a:r>
          </a:p>
          <a:p>
            <a:pPr algn="just"/>
            <a:r>
              <a:rPr lang="ru-RU" sz="2000" b="1" dirty="0"/>
              <a:t>Театр в детском саду научит ребёнка видеть прекрасное в жизни и в людях; зародит стремление в нём, самому нести в жизнь прекрасное и доброе.</a:t>
            </a:r>
          </a:p>
        </p:txBody>
      </p:sp>
    </p:spTree>
    <p:extLst>
      <p:ext uri="{BB962C8B-B14F-4D97-AF65-F5344CB8AC3E}">
        <p14:creationId xmlns:p14="http://schemas.microsoft.com/office/powerpoint/2010/main" val="322362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000">
              <a:srgbClr val="66008F"/>
            </a:gs>
            <a:gs pos="2000">
              <a:srgbClr val="BA0066"/>
            </a:gs>
            <a:gs pos="7000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973931"/>
              </p:ext>
            </p:extLst>
          </p:nvPr>
        </p:nvGraphicFramePr>
        <p:xfrm>
          <a:off x="323528" y="260648"/>
          <a:ext cx="8568952" cy="617179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568952"/>
              </a:tblGrid>
              <a:tr h="5889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Основная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цель: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Комплексное развитие познавательно-речевой деятельности при помощи театрализованной деятельности.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31719"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Задачи:</a:t>
                      </a:r>
                    </a:p>
                    <a:p>
                      <a:r>
                        <a:rPr lang="ru-RU" dirty="0" smtClean="0"/>
                        <a:t>Развитие интереса и внимания к слову, к собственной речи и речи окружающих.</a:t>
                      </a:r>
                    </a:p>
                    <a:p>
                      <a:r>
                        <a:rPr lang="ru-RU" dirty="0" smtClean="0"/>
                        <a:t>Обогащение пассивного и активного словаря.</a:t>
                      </a:r>
                    </a:p>
                    <a:p>
                      <a:r>
                        <a:rPr lang="ru-RU" dirty="0" smtClean="0"/>
                        <a:t>Развитие артикуляционного аппарата.</a:t>
                      </a:r>
                    </a:p>
                    <a:p>
                      <a:r>
                        <a:rPr lang="ru-RU" dirty="0" smtClean="0"/>
                        <a:t>Развитие фонематического слуха.</a:t>
                      </a:r>
                    </a:p>
                    <a:p>
                      <a:r>
                        <a:rPr lang="ru-RU" dirty="0" smtClean="0"/>
                        <a:t>Совершенствование</a:t>
                      </a:r>
                      <a:r>
                        <a:rPr lang="ru-RU" baseline="0" dirty="0" smtClean="0"/>
                        <a:t> интонационной выразительности речи.</a:t>
                      </a:r>
                    </a:p>
                    <a:p>
                      <a:r>
                        <a:rPr lang="ru-RU" dirty="0" smtClean="0"/>
                        <a:t>Создание условий для развития творческой активности детей, участвующих в театрализованной деятельности, а также поэтапного освоения детьми различных видов творчества.</a:t>
                      </a:r>
                    </a:p>
                    <a:p>
                      <a:r>
                        <a:rPr lang="ru-RU" dirty="0" smtClean="0"/>
                        <a:t>Создание условий для совместной театрализованной деятельности детей и взрослых (постановка совместных спектаклей с участием детей, родителей, сотрудников ДОУ, организация выступлений детей старших групп перед младшими и пр.).</a:t>
                      </a:r>
                    </a:p>
                    <a:p>
                      <a:r>
                        <a:rPr lang="ru-RU" dirty="0" smtClean="0"/>
                        <a:t>Ознакомление детей с различными видами театров (кукольный, драматический, музыкальный, детский, театр зверей и др.).</a:t>
                      </a:r>
                    </a:p>
                    <a:p>
                      <a:r>
                        <a:rPr lang="ru-RU" dirty="0" smtClean="0"/>
                        <a:t>Обучение приемам манипуляции в кукольных театрах различных видов.</a:t>
                      </a:r>
                    </a:p>
                    <a:p>
                      <a:r>
                        <a:rPr lang="ru-RU" dirty="0" smtClean="0"/>
                        <a:t>Приобщение детей к театральной культуре, обогащать их театральный опыт: знания детей о театре, его истории, устройстве, театральных профессиях, костюмах, атрибутах, театральной терминологии.</a:t>
                      </a:r>
                    </a:p>
                    <a:p>
                      <a:r>
                        <a:rPr lang="ru-RU" dirty="0" smtClean="0"/>
                        <a:t>Развитие у детей интереса к театрально-игровой деятельности.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84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000">
              <a:srgbClr val="66008F"/>
            </a:gs>
            <a:gs pos="2000">
              <a:srgbClr val="BA0066"/>
            </a:gs>
            <a:gs pos="7000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796695"/>
              </p:ext>
            </p:extLst>
          </p:nvPr>
        </p:nvGraphicFramePr>
        <p:xfrm>
          <a:off x="251698" y="620688"/>
          <a:ext cx="8496766" cy="5455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4967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C00000"/>
                          </a:solidFill>
                        </a:rPr>
                        <a:t>ПЛАНИРУЕМЫЕ РЕЗУЛЬТАТЫ</a:t>
                      </a:r>
                      <a:r>
                        <a:rPr lang="ru-RU" sz="2000" b="0" baseline="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endParaRPr lang="ru-RU" sz="20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результате работы кружка предполагается овладение детьми: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- Готовность действовать согласованно, включаясь одновременно или последовательно.</a:t>
                      </a:r>
                    </a:p>
                    <a:p>
                      <a:r>
                        <a:rPr lang="ru-RU" sz="2000" b="0" dirty="0" smtClean="0"/>
                        <a:t>- Уметь снимать напряжение с отдельных групп мышц.</a:t>
                      </a:r>
                    </a:p>
                    <a:p>
                      <a:r>
                        <a:rPr lang="ru-RU" sz="2000" b="0" dirty="0" smtClean="0"/>
                        <a:t>- Запоминать заданные позы.</a:t>
                      </a:r>
                    </a:p>
                    <a:p>
                      <a:r>
                        <a:rPr lang="ru-RU" sz="2000" b="0" dirty="0" smtClean="0"/>
                        <a:t>- Знать 5—8 артикуляционных упражнений.</a:t>
                      </a:r>
                    </a:p>
                    <a:p>
                      <a:r>
                        <a:rPr lang="ru-RU" sz="2000" b="0" dirty="0" smtClean="0"/>
                        <a:t>- Уметь не прерывать дыхание в середине фразы.</a:t>
                      </a:r>
                    </a:p>
                    <a:p>
                      <a:r>
                        <a:rPr lang="ru-RU" sz="2000" b="0" dirty="0" smtClean="0"/>
                        <a:t>- Уметь произносить скороговорки в разных темпах, шепотом и беззвучно.</a:t>
                      </a:r>
                    </a:p>
                    <a:p>
                      <a:r>
                        <a:rPr lang="ru-RU" sz="2000" b="0" dirty="0" smtClean="0"/>
                        <a:t>- Уметь произносить одну и ту же фразу или скороговорку с разными интонациями.</a:t>
                      </a:r>
                    </a:p>
                    <a:p>
                      <a:r>
                        <a:rPr lang="ru-RU" sz="2000" b="0" dirty="0" smtClean="0"/>
                        <a:t>- Уметь выразительно прочитать наизусть диалогический стихотворный текст, правильно и четко произнося слова с нужными интонациями.</a:t>
                      </a:r>
                    </a:p>
                    <a:p>
                      <a:r>
                        <a:rPr lang="ru-RU" sz="2000" b="0" dirty="0" smtClean="0"/>
                        <a:t>- Уметь составлять предложения с заданными словами.</a:t>
                      </a:r>
                    </a:p>
                    <a:p>
                      <a:r>
                        <a:rPr lang="ru-RU" sz="2000" b="0" dirty="0" smtClean="0"/>
                        <a:t>- Уметь строить простейший диалог.</a:t>
                      </a:r>
                    </a:p>
                    <a:p>
                      <a:r>
                        <a:rPr lang="ru-RU" sz="2000" b="0" dirty="0" smtClean="0"/>
                        <a:t>- Уметь сочинять этюды по сказкам.</a:t>
                      </a:r>
                    </a:p>
                    <a:p>
                      <a:endParaRPr lang="ru-RU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00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000">
              <a:srgbClr val="66008F"/>
            </a:gs>
            <a:gs pos="2000">
              <a:srgbClr val="BA0066"/>
            </a:gs>
            <a:gs pos="7000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7773" y="1484784"/>
            <a:ext cx="6444393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СОСТАВИТЕЛЬ:</a:t>
            </a:r>
          </a:p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Arial Black" pitchFamily="34" charset="0"/>
              </a:rPr>
              <a:t>Гюльалиева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 Ирина Владимировна, </a:t>
            </a:r>
            <a:endParaRPr lang="ru-RU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воспитатель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93" y="3645024"/>
            <a:ext cx="591219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ФОРМА КОНТРОЛЯ: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ИНСЦЕНИРОВКА СКАЗКИ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96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456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2023-10-02T16:36:57Z</dcterms:created>
  <dcterms:modified xsi:type="dcterms:W3CDTF">2023-10-02T17:54:30Z</dcterms:modified>
</cp:coreProperties>
</file>