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060848"/>
            <a:ext cx="7772400" cy="1470025"/>
          </a:xfrm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  <a:latin typeface="Arial Black" pitchFamily="34" charset="0"/>
              </a:rPr>
              <a:t>«Весёлая математика»</a:t>
            </a:r>
            <a:endParaRPr lang="ru-RU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36229" y="5090484"/>
            <a:ext cx="6400800" cy="1752600"/>
          </a:xfrm>
        </p:spPr>
        <p:txBody>
          <a:bodyPr>
            <a:normAutofit/>
          </a:bodyPr>
          <a:lstStyle/>
          <a:p>
            <a:r>
              <a:rPr lang="ru-RU" sz="2400" b="1" dirty="0" err="1" smtClean="0">
                <a:solidFill>
                  <a:schemeClr val="tx2"/>
                </a:solidFill>
                <a:latin typeface="Arial Black" pitchFamily="34" charset="0"/>
              </a:rPr>
              <a:t>г.Ухта</a:t>
            </a:r>
            <a:r>
              <a:rPr lang="ru-RU" sz="2400" b="1" dirty="0" smtClean="0">
                <a:solidFill>
                  <a:schemeClr val="tx2"/>
                </a:solidFill>
                <a:latin typeface="Arial Black" pitchFamily="34" charset="0"/>
              </a:rPr>
              <a:t>,  2023г</a:t>
            </a:r>
            <a:r>
              <a:rPr lang="ru-RU" sz="2400" b="1" dirty="0" smtClean="0">
                <a:latin typeface="Arial Black" pitchFamily="34" charset="0"/>
              </a:rPr>
              <a:t>.</a:t>
            </a:r>
            <a:endParaRPr lang="ru-RU" sz="2400" b="1" dirty="0">
              <a:latin typeface="Arial Blac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88640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dirty="0">
                <a:solidFill>
                  <a:srgbClr val="0070C0"/>
                </a:solidFill>
                <a:latin typeface="Arial Black" pitchFamily="34" charset="0"/>
              </a:rPr>
              <a:t>Дополнительная общеобразовательная программа</a:t>
            </a:r>
            <a:endParaRPr lang="ru-RU" dirty="0">
              <a:solidFill>
                <a:srgbClr val="0070C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62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42926"/>
              </p:ext>
            </p:extLst>
          </p:nvPr>
        </p:nvGraphicFramePr>
        <p:xfrm>
          <a:off x="467544" y="1124744"/>
          <a:ext cx="7488832" cy="4258720"/>
        </p:xfrm>
        <a:graphic>
          <a:graphicData uri="http://schemas.openxmlformats.org/drawingml/2006/table">
            <a:tbl>
              <a:tblPr firstRow="1" bandRow="1"/>
              <a:tblGrid>
                <a:gridCol w="3285916"/>
                <a:gridCol w="4202916"/>
              </a:tblGrid>
              <a:tr h="12241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ru-RU" sz="2500" dirty="0" smtClean="0"/>
                        <a:t>Направленность:</a:t>
                      </a:r>
                      <a:endParaRPr lang="ru-RU" sz="25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2800" b="1" dirty="0" smtClean="0">
                          <a:solidFill>
                            <a:schemeClr val="dk1"/>
                          </a:solidFill>
                        </a:rPr>
                        <a:t>Естественно-научная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</a:tr>
              <a:tr h="7586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ru-RU" sz="2500" b="1" dirty="0" smtClean="0"/>
                        <a:t>Возраст:</a:t>
                      </a:r>
                      <a:endParaRPr lang="ru-RU" sz="25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2800" b="1" dirty="0" smtClean="0"/>
                        <a:t>4 </a:t>
                      </a:r>
                      <a:r>
                        <a:rPr lang="ru-RU" sz="2800" b="1" dirty="0" smtClean="0"/>
                        <a:t>– </a:t>
                      </a:r>
                      <a:r>
                        <a:rPr lang="ru-RU" sz="2800" b="1" dirty="0" smtClean="0"/>
                        <a:t>5 лет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</a:tr>
              <a:tr h="7586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ru-RU" sz="2500" b="1" dirty="0" smtClean="0"/>
                        <a:t>Продолжительность:</a:t>
                      </a:r>
                      <a:endParaRPr lang="ru-RU" sz="25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2800" b="1" dirty="0" smtClean="0"/>
                        <a:t>20 </a:t>
                      </a:r>
                      <a:r>
                        <a:rPr lang="ru-RU" sz="2800" b="1" dirty="0" smtClean="0"/>
                        <a:t>минут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</a:tr>
              <a:tr h="7586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ru-RU" sz="2500" b="1" dirty="0" smtClean="0"/>
                        <a:t>Количество занятий: </a:t>
                      </a:r>
                      <a:endParaRPr lang="ru-RU" sz="25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2800" b="1" dirty="0" smtClean="0"/>
                        <a:t>1 раз в неделю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</a:tr>
              <a:tr h="7586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ru-RU" sz="2500" b="1" dirty="0" smtClean="0"/>
                        <a:t>Объем программы:</a:t>
                      </a:r>
                      <a:endParaRPr lang="ru-RU" sz="25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2800" b="1" dirty="0" smtClean="0"/>
                        <a:t>32 часа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1662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248302"/>
            <a:ext cx="5537093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Arial Black" pitchFamily="34" charset="0"/>
              </a:rPr>
              <a:t>АКТУАЛЬНОСТЬ ПРОГРАММЫ:</a:t>
            </a:r>
            <a:endParaRPr lang="ru-RU" sz="2400" b="1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836712"/>
            <a:ext cx="5328592" cy="398570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effectLst/>
                <a:latin typeface="Arial Black" pitchFamily="34" charset="0"/>
                <a:ea typeface="Calibri"/>
                <a:cs typeface="Times New Roman"/>
              </a:rPr>
              <a:t>Дополнительная общеобразовательная программа </a:t>
            </a:r>
            <a:r>
              <a:rPr lang="ru-RU" sz="2000" dirty="0" smtClean="0">
                <a:effectLst/>
                <a:latin typeface="Arial Black" pitchFamily="34" charset="0"/>
                <a:ea typeface="Calibri"/>
                <a:cs typeface="Times New Roman"/>
              </a:rPr>
              <a:t>«Веселая математика» </a:t>
            </a:r>
            <a:r>
              <a:rPr lang="ru-RU" sz="2000" dirty="0" smtClean="0">
                <a:effectLst/>
                <a:latin typeface="Arial Black" pitchFamily="34" charset="0"/>
                <a:ea typeface="Calibri"/>
                <a:cs typeface="Times New Roman"/>
              </a:rPr>
              <a:t>разработана для развития </a:t>
            </a:r>
            <a:r>
              <a:rPr lang="ru-RU" sz="2000" dirty="0" smtClean="0">
                <a:effectLst/>
                <a:latin typeface="Arial Black" pitchFamily="34" charset="0"/>
                <a:ea typeface="Calibri"/>
                <a:cs typeface="Times New Roman"/>
              </a:rPr>
              <a:t>математических </a:t>
            </a:r>
            <a:r>
              <a:rPr lang="ru-RU" sz="2000" dirty="0" smtClean="0">
                <a:effectLst/>
                <a:latin typeface="Arial Black" pitchFamily="34" charset="0"/>
                <a:ea typeface="Calibri"/>
                <a:cs typeface="Times New Roman"/>
              </a:rPr>
              <a:t>способностей детей </a:t>
            </a:r>
            <a:r>
              <a:rPr lang="ru-RU" sz="2000" dirty="0" smtClean="0">
                <a:effectLst/>
                <a:latin typeface="Arial Black" pitchFamily="34" charset="0"/>
                <a:ea typeface="Calibri"/>
                <a:cs typeface="Times New Roman"/>
              </a:rPr>
              <a:t>среднего </a:t>
            </a:r>
            <a:r>
              <a:rPr lang="ru-RU" sz="2000" dirty="0" smtClean="0">
                <a:effectLst/>
                <a:latin typeface="Arial Black" pitchFamily="34" charset="0"/>
                <a:ea typeface="Calibri"/>
                <a:cs typeface="Times New Roman"/>
              </a:rPr>
              <a:t>дошкольного возраста посредством использования разного вида  развивающих игр – интерактивных, настольно-печатных, пальчиковых и т.д. </a:t>
            </a:r>
            <a:endParaRPr lang="ru-RU" sz="2000" dirty="0">
              <a:latin typeface="Arial Black" pitchFamily="34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71752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00860" y="439797"/>
            <a:ext cx="56886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 Black" pitchFamily="34" charset="0"/>
              </a:rPr>
              <a:t>ОТЛИЧИТЕЛЬНЫЕ ОСОБЕННОСТИ </a:t>
            </a:r>
          </a:p>
          <a:p>
            <a:pPr algn="ctr"/>
            <a:r>
              <a:rPr lang="ru-RU" b="1" dirty="0">
                <a:solidFill>
                  <a:srgbClr val="0070C0"/>
                </a:solidFill>
                <a:latin typeface="Arial Black" pitchFamily="34" charset="0"/>
              </a:rPr>
              <a:t>ПРОГРАММЫ:</a:t>
            </a:r>
            <a:endParaRPr lang="ru-RU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1484784"/>
            <a:ext cx="5472608" cy="391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Arial Black" pitchFamily="34" charset="0"/>
                <a:ea typeface="Calibri"/>
                <a:cs typeface="Times New Roman"/>
              </a:rPr>
              <a:t>Занятия по программе </a:t>
            </a:r>
            <a:r>
              <a:rPr lang="ru-RU" dirty="0" smtClean="0">
                <a:latin typeface="Arial Black" pitchFamily="34" charset="0"/>
                <a:ea typeface="Calibri"/>
                <a:cs typeface="Times New Roman"/>
              </a:rPr>
              <a:t>«Веселая математика» </a:t>
            </a:r>
            <a:r>
              <a:rPr lang="ru-RU" dirty="0">
                <a:latin typeface="Arial Black" pitchFamily="34" charset="0"/>
                <a:ea typeface="Calibri"/>
                <a:cs typeface="Times New Roman"/>
              </a:rPr>
              <a:t>построены в игровой форме с интересным содержанием, творческими, проблемно-поисковыми задачами. На протяжении организованной деятельности дети помогают персонажу, пришедшему на занятие решить какую-либо проблему, научить чему-то. Благодаря чему дети закрепляют имеющиеся знания и углубляют их.</a:t>
            </a:r>
            <a:endParaRPr lang="ru-RU" dirty="0">
              <a:latin typeface="Arial Black" pitchFamily="34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8648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5744175"/>
              </p:ext>
            </p:extLst>
          </p:nvPr>
        </p:nvGraphicFramePr>
        <p:xfrm>
          <a:off x="251520" y="260648"/>
          <a:ext cx="8640960" cy="6442927"/>
        </p:xfrm>
        <a:graphic>
          <a:graphicData uri="http://schemas.openxmlformats.org/drawingml/2006/table">
            <a:tbl>
              <a:tblPr firstRow="1" bandRow="1"/>
              <a:tblGrid>
                <a:gridCol w="8640960"/>
              </a:tblGrid>
              <a:tr h="3600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dirty="0" smtClean="0"/>
                        <a:t>ОСНОВНАЯ</a:t>
                      </a:r>
                      <a:r>
                        <a:rPr lang="ru-RU" baseline="0" dirty="0" smtClean="0"/>
                        <a:t> ЦЕЛЬ: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4BACC6"/>
                      </a:solidFill>
                    </a:lnL>
                    <a:lnR w="12700" cmpd="sng">
                      <a:solidFill>
                        <a:srgbClr val="4BACC6"/>
                      </a:solidFill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</a:tr>
              <a:tr h="10744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Формирование элементарных математических</a:t>
                      </a:r>
                      <a:r>
                        <a:rPr lang="ru-RU" sz="20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представлений, </a:t>
                      </a: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совершенствование сенсорных процессов </a:t>
                      </a: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(ощущение, восприятие) у детей, </a:t>
                      </a: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повышение уровня </a:t>
                      </a: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познавательной активности детей </a:t>
                      </a: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среднего дошкольного </a:t>
                      </a: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возраста.</a:t>
                      </a:r>
                      <a:endParaRPr lang="ru-RU" sz="20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4BACC6"/>
                      </a:solidFill>
                    </a:lnL>
                    <a:lnR w="12700" cmpd="sng">
                      <a:solidFill>
                        <a:srgbClr val="4BACC6"/>
                      </a:solidFill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40000"/>
                      </a:srgbClr>
                    </a:solidFill>
                  </a:tcPr>
                </a:tc>
              </a:tr>
              <a:tr h="43836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b="1" dirty="0" smtClean="0"/>
                        <a:t>ЗАДАЧИ: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4BACC6"/>
                      </a:solidFill>
                    </a:lnL>
                    <a:lnR w="12700" cmpd="sng">
                      <a:solidFill>
                        <a:srgbClr val="4BACC6"/>
                      </a:solidFill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</a:tr>
              <a:tr h="40732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Создание максимально благоприятных условий для раннего выявления и развития интересов, склонностей и способностей ребёнка.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Учить детей сенсорным эталонам: выделять цвет, форму, величину как особые признаки предметов и накапливать представления об основных разновидностях цвета и формы и об отношении предметов по величине.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Развитие психических процессов (ощущение, восприятие, представление). 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Учить детей способам обследования предметов: их группировке по цвету и форме вокруг образцов – эталонов.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Закрепить представления о разновидностях каждого свойства.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 Учить применять полученные знания в практической и познавательной деятельности.</a:t>
                      </a:r>
                      <a:endParaRPr lang="ru-RU" sz="2000" dirty="0" smtClean="0">
                        <a:effectLst/>
                      </a:endParaRP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 Развитие вариативного и образного мышления (фантазии, воображение, творческие способности).</a:t>
                      </a:r>
                    </a:p>
                    <a:p>
                      <a:pPr algn="just"/>
                      <a:endParaRPr lang="ru-RU" b="1" dirty="0"/>
                    </a:p>
                  </a:txBody>
                  <a:tcPr>
                    <a:lnL w="12700" cmpd="sng">
                      <a:solidFill>
                        <a:srgbClr val="4BACC6"/>
                      </a:solidFill>
                    </a:lnL>
                    <a:lnR w="12700" cmpd="sng">
                      <a:solidFill>
                        <a:srgbClr val="4BACC6"/>
                      </a:solidFill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8085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1476162"/>
              </p:ext>
            </p:extLst>
          </p:nvPr>
        </p:nvGraphicFramePr>
        <p:xfrm>
          <a:off x="179512" y="188640"/>
          <a:ext cx="8568952" cy="6148184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8568952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ПЛАНИРУЕМЫЕ РЕЗУЛЬТАТЫ</a:t>
                      </a:r>
                      <a:r>
                        <a:rPr lang="ru-RU" sz="2000" baseline="0" dirty="0" smtClean="0"/>
                        <a:t>:</a:t>
                      </a:r>
                      <a:endParaRPr lang="ru-RU" sz="2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В результате работы кружка предполагается овладение детьми:</a:t>
                      </a:r>
                      <a:endPara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38367">
                <a:tc>
                  <a:txBody>
                    <a:bodyPr/>
                    <a:lstStyle/>
                    <a:p>
                      <a:pPr marL="0" marR="1270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ru-RU" sz="1800" u="none" strike="noStrike" spc="40" dirty="0" smtClean="0">
                          <a:effectLst/>
                          <a:latin typeface="+mn-lt"/>
                          <a:ea typeface="Bookman Old Style"/>
                          <a:cs typeface="Bookman Old Style"/>
                        </a:rPr>
                        <a:t>Считать </a:t>
                      </a:r>
                      <a:r>
                        <a:rPr lang="ru-RU" sz="1800" u="none" strike="noStrike" spc="40" dirty="0">
                          <a:effectLst/>
                          <a:latin typeface="+mn-lt"/>
                          <a:ea typeface="Bookman Old Style"/>
                          <a:cs typeface="Bookman Old Style"/>
                        </a:rPr>
                        <a:t>в пределах пяти, относить последнее числитель­ное ко всей группе предметов, согласовывать числитель­ное с существительным в роде, числе и падеже</a:t>
                      </a:r>
                      <a:r>
                        <a:rPr lang="ru-RU" sz="1800" u="none" strike="noStrike" spc="40" dirty="0" smtClean="0">
                          <a:effectLst/>
                          <a:latin typeface="+mn-lt"/>
                          <a:ea typeface="Bookman Old Style"/>
                          <a:cs typeface="Bookman Old Style"/>
                        </a:rPr>
                        <a:t>;</a:t>
                      </a:r>
                    </a:p>
                    <a:p>
                      <a:pPr marL="0" marR="1270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ru-RU" sz="1800" u="none" strike="noStrike" spc="40" dirty="0" smtClean="0">
                          <a:effectLst/>
                          <a:latin typeface="+mn-lt"/>
                          <a:ea typeface="Bookman Old Style"/>
                          <a:cs typeface="Bookman Old Style"/>
                        </a:rPr>
                        <a:t>Называть </a:t>
                      </a:r>
                      <a:r>
                        <a:rPr lang="ru-RU" sz="1800" u="none" strike="noStrike" spc="40" dirty="0">
                          <a:effectLst/>
                          <a:latin typeface="+mn-lt"/>
                          <a:ea typeface="Bookman Old Style"/>
                          <a:cs typeface="Bookman Old Style"/>
                        </a:rPr>
                        <a:t>цифры от 1 до 5, писать их по точкам, соотно­сить количество предметов с цифрой</a:t>
                      </a:r>
                      <a:r>
                        <a:rPr lang="ru-RU" sz="1800" u="none" strike="noStrike" spc="40" dirty="0" smtClean="0">
                          <a:effectLst/>
                          <a:latin typeface="+mn-lt"/>
                          <a:ea typeface="Bookman Old Style"/>
                          <a:cs typeface="Bookman Old Style"/>
                        </a:rPr>
                        <a:t>;</a:t>
                      </a:r>
                    </a:p>
                    <a:p>
                      <a:pPr marL="0" marR="1270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ru-RU" sz="1800" u="none" strike="noStrike" spc="40" dirty="0" smtClean="0">
                          <a:effectLst/>
                          <a:latin typeface="+mn-lt"/>
                          <a:ea typeface="Bookman Old Style"/>
                          <a:cs typeface="Bookman Old Style"/>
                        </a:rPr>
                        <a:t>Понимать </a:t>
                      </a:r>
                      <a:r>
                        <a:rPr lang="ru-RU" sz="1800" u="none" strike="noStrike" spc="40" dirty="0">
                          <a:effectLst/>
                          <a:latin typeface="+mn-lt"/>
                          <a:ea typeface="Bookman Old Style"/>
                          <a:cs typeface="Bookman Old Style"/>
                        </a:rPr>
                        <a:t>отношения между числами в пределах пяти, выражать эти отношения в речи</a:t>
                      </a:r>
                      <a:r>
                        <a:rPr lang="ru-RU" sz="1800" u="none" strike="noStrike" spc="40" dirty="0" smtClean="0">
                          <a:effectLst/>
                          <a:latin typeface="+mn-lt"/>
                          <a:ea typeface="Bookman Old Style"/>
                          <a:cs typeface="Bookman Old Style"/>
                        </a:rPr>
                        <a:t>;</a:t>
                      </a:r>
                    </a:p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ru-RU" sz="1800" u="none" strike="noStrike" spc="40" dirty="0" smtClean="0">
                          <a:effectLst/>
                          <a:latin typeface="+mn-lt"/>
                          <a:ea typeface="Bookman Old Style"/>
                          <a:cs typeface="Bookman Old Style"/>
                        </a:rPr>
                        <a:t>Отгадывать </a:t>
                      </a:r>
                      <a:r>
                        <a:rPr lang="ru-RU" sz="1800" u="none" strike="noStrike" spc="40" dirty="0">
                          <a:effectLst/>
                          <a:latin typeface="+mn-lt"/>
                          <a:ea typeface="Bookman Old Style"/>
                          <a:cs typeface="Bookman Old Style"/>
                        </a:rPr>
                        <a:t>математические загадки</a:t>
                      </a:r>
                      <a:r>
                        <a:rPr lang="ru-RU" sz="1800" u="none" strike="noStrike" spc="40" dirty="0" smtClean="0">
                          <a:effectLst/>
                          <a:latin typeface="+mn-lt"/>
                          <a:ea typeface="Bookman Old Style"/>
                          <a:cs typeface="Bookman Old Style"/>
                        </a:rPr>
                        <a:t>;</a:t>
                      </a:r>
                    </a:p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ru-RU" sz="1800" u="none" strike="noStrike" spc="40" dirty="0" smtClean="0">
                          <a:effectLst/>
                          <a:latin typeface="+mn-lt"/>
                          <a:ea typeface="Bookman Old Style"/>
                          <a:cs typeface="Bookman Old Style"/>
                        </a:rPr>
                        <a:t>Различать </a:t>
                      </a:r>
                      <a:r>
                        <a:rPr lang="ru-RU" sz="1800" u="none" strike="noStrike" spc="40" dirty="0">
                          <a:effectLst/>
                          <a:latin typeface="+mn-lt"/>
                          <a:ea typeface="Bookman Old Style"/>
                          <a:cs typeface="Bookman Old Style"/>
                        </a:rPr>
                        <a:t>количественный, порядковый счет</a:t>
                      </a:r>
                      <a:r>
                        <a:rPr lang="ru-RU" sz="1800" u="none" strike="noStrike" spc="40" dirty="0" smtClean="0">
                          <a:effectLst/>
                          <a:latin typeface="+mn-lt"/>
                          <a:ea typeface="Bookman Old Style"/>
                          <a:cs typeface="Bookman Old Style"/>
                        </a:rPr>
                        <a:t>;</a:t>
                      </a:r>
                    </a:p>
                    <a:p>
                      <a:pPr marL="0" marR="1270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ru-RU" sz="1800" u="none" strike="noStrike" spc="40" dirty="0" smtClean="0">
                          <a:effectLst/>
                          <a:latin typeface="+mn-lt"/>
                          <a:ea typeface="Bookman Old Style"/>
                          <a:cs typeface="Bookman Old Style"/>
                        </a:rPr>
                        <a:t>Устанавливать </a:t>
                      </a:r>
                      <a:r>
                        <a:rPr lang="ru-RU" sz="1800" u="none" strike="noStrike" spc="40" dirty="0">
                          <a:effectLst/>
                          <a:latin typeface="+mn-lt"/>
                          <a:ea typeface="Bookman Old Style"/>
                          <a:cs typeface="Bookman Old Style"/>
                        </a:rPr>
                        <a:t>равенство и неравенство групп предметов по названному числу</a:t>
                      </a:r>
                      <a:r>
                        <a:rPr lang="ru-RU" sz="1800" u="none" strike="noStrike" spc="40" dirty="0" smtClean="0">
                          <a:effectLst/>
                          <a:latin typeface="+mn-lt"/>
                          <a:ea typeface="Bookman Old Style"/>
                          <a:cs typeface="Bookman Old Style"/>
                        </a:rPr>
                        <a:t>;</a:t>
                      </a:r>
                    </a:p>
                    <a:p>
                      <a:pPr marL="0" marR="1270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ru-RU" sz="1800" u="none" strike="noStrike" spc="40" dirty="0" smtClean="0">
                          <a:effectLst/>
                          <a:latin typeface="+mn-lt"/>
                          <a:ea typeface="Bookman Old Style"/>
                          <a:cs typeface="Bookman Old Style"/>
                        </a:rPr>
                        <a:t>Находить </a:t>
                      </a:r>
                      <a:r>
                        <a:rPr lang="ru-RU" sz="1800" u="none" strike="noStrike" spc="40" dirty="0">
                          <a:effectLst/>
                          <a:latin typeface="+mn-lt"/>
                          <a:ea typeface="Bookman Old Style"/>
                          <a:cs typeface="Bookman Old Style"/>
                        </a:rPr>
                        <a:t>заданные геометрические фигуры среди мно­жества других</a:t>
                      </a:r>
                      <a:r>
                        <a:rPr lang="ru-RU" sz="1800" u="none" strike="noStrike" spc="40" dirty="0" smtClean="0">
                          <a:effectLst/>
                          <a:latin typeface="+mn-lt"/>
                          <a:ea typeface="Bookman Old Style"/>
                          <a:cs typeface="Bookman Old Style"/>
                        </a:rPr>
                        <a:t>;</a:t>
                      </a:r>
                    </a:p>
                    <a:p>
                      <a:pPr marL="0" marR="1270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ru-RU" sz="1800" u="none" strike="noStrike" spc="40" dirty="0" smtClean="0">
                          <a:effectLst/>
                          <a:latin typeface="+mn-lt"/>
                          <a:ea typeface="Bookman Old Style"/>
                          <a:cs typeface="Bookman Old Style"/>
                        </a:rPr>
                        <a:t>Сравнивать </a:t>
                      </a:r>
                      <a:r>
                        <a:rPr lang="ru-RU" sz="1800" u="none" strike="noStrike" spc="40" dirty="0">
                          <a:effectLst/>
                          <a:latin typeface="+mn-lt"/>
                          <a:ea typeface="Bookman Old Style"/>
                          <a:cs typeface="Bookman Old Style"/>
                        </a:rPr>
                        <a:t>предметы по величине, высоте, длине, ши­рине, толщине в пределах пяти, обозначая результаты сравнения соответствующими терминами</a:t>
                      </a:r>
                      <a:r>
                        <a:rPr lang="ru-RU" sz="1800" u="none" strike="noStrike" spc="40" dirty="0" smtClean="0">
                          <a:effectLst/>
                          <a:latin typeface="+mn-lt"/>
                          <a:ea typeface="Bookman Old Style"/>
                          <a:cs typeface="Bookman Old Style"/>
                        </a:rPr>
                        <a:t>;</a:t>
                      </a:r>
                    </a:p>
                    <a:p>
                      <a:pPr marL="0" marR="1270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ru-RU" sz="1800" u="none" strike="noStrike" spc="40" dirty="0" smtClean="0">
                          <a:effectLst/>
                          <a:latin typeface="+mn-lt"/>
                          <a:ea typeface="Bookman Old Style"/>
                          <a:cs typeface="Bookman Old Style"/>
                        </a:rPr>
                        <a:t>Выделять </a:t>
                      </a:r>
                      <a:r>
                        <a:rPr lang="ru-RU" sz="1800" u="none" strike="noStrike" spc="40" dirty="0">
                          <a:effectLst/>
                          <a:latin typeface="+mn-lt"/>
                          <a:ea typeface="Bookman Old Style"/>
                          <a:cs typeface="Bookman Old Style"/>
                        </a:rPr>
                        <a:t>признаки сходства и различия между предме­тами и объединять их по этому признаку</a:t>
                      </a:r>
                      <a:r>
                        <a:rPr lang="ru-RU" sz="1800" u="none" strike="noStrike" spc="40" dirty="0" smtClean="0">
                          <a:effectLst/>
                          <a:latin typeface="+mn-lt"/>
                          <a:ea typeface="Bookman Old Style"/>
                          <a:cs typeface="Bookman Old Style"/>
                        </a:rPr>
                        <a:t>;</a:t>
                      </a:r>
                    </a:p>
                    <a:p>
                      <a:pPr marL="0" marR="1270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ru-RU" sz="1800" b="0" i="0" u="none" strike="noStrike" spc="4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Bookman Old Style"/>
                          <a:cs typeface="Bookman Old Style"/>
                        </a:rPr>
                        <a:t>Различать </a:t>
                      </a:r>
                      <a:r>
                        <a:rPr lang="ru-RU" sz="1800" b="0" i="0" u="none" strike="noStrike" spc="4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Bookman Old Style"/>
                          <a:cs typeface="Bookman Old Style"/>
                        </a:rPr>
                        <a:t>понятия </a:t>
                      </a:r>
                      <a:r>
                        <a:rPr lang="ru-RU" sz="1800" i="0" u="none" strike="noStrike" spc="40" dirty="0">
                          <a:effectLst/>
                          <a:latin typeface="+mn-lt"/>
                          <a:ea typeface="Bookman Old Style"/>
                          <a:cs typeface="Bookman Old Style"/>
                        </a:rPr>
                        <a:t>вчера, сегодня, завтра, быстро, </a:t>
                      </a:r>
                      <a:r>
                        <a:rPr lang="ru-RU" sz="1800" i="0" u="none" strike="noStrike" spc="40" dirty="0" smtClean="0">
                          <a:effectLst/>
                          <a:latin typeface="+mn-lt"/>
                          <a:ea typeface="Bookman Old Style"/>
                          <a:cs typeface="Bookman Old Style"/>
                        </a:rPr>
                        <a:t>мед­ленно;</a:t>
                      </a:r>
                    </a:p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ru-RU" sz="1800" u="none" strike="noStrike" spc="40" dirty="0" smtClean="0">
                          <a:effectLst/>
                          <a:latin typeface="+mn-lt"/>
                          <a:ea typeface="Bookman Old Style"/>
                          <a:cs typeface="Bookman Old Style"/>
                        </a:rPr>
                        <a:t>Решать </a:t>
                      </a:r>
                      <a:r>
                        <a:rPr lang="ru-RU" sz="1800" u="none" strike="noStrike" spc="40" dirty="0">
                          <a:effectLst/>
                          <a:latin typeface="+mn-lt"/>
                          <a:ea typeface="Bookman Old Style"/>
                          <a:cs typeface="Bookman Old Style"/>
                        </a:rPr>
                        <a:t>простые логические задачи на сравнение, клас­сификацию, установление последовательности событий, анализ и синтез</a:t>
                      </a:r>
                      <a:r>
                        <a:rPr lang="ru-RU" sz="1800" u="none" strike="noStrike" spc="40" dirty="0" smtClean="0">
                          <a:effectLst/>
                          <a:latin typeface="+mn-lt"/>
                          <a:ea typeface="Bookman Old Style"/>
                          <a:cs typeface="Bookman Old Style"/>
                        </a:rPr>
                        <a:t>;</a:t>
                      </a:r>
                    </a:p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ru-RU" sz="1800" u="none" strike="noStrike" spc="40" dirty="0" smtClean="0">
                          <a:effectLst/>
                          <a:latin typeface="+mn-lt"/>
                          <a:ea typeface="Bookman Old Style"/>
                          <a:cs typeface="Bookman Old Style"/>
                        </a:rPr>
                        <a:t>Понимать </a:t>
                      </a:r>
                      <a:r>
                        <a:rPr lang="ru-RU" sz="1800" u="none" strike="noStrike" spc="40" dirty="0">
                          <a:effectLst/>
                          <a:latin typeface="+mn-lt"/>
                          <a:ea typeface="Bookman Old Style"/>
                          <a:cs typeface="Bookman Old Style"/>
                        </a:rPr>
                        <a:t>задание и выполнять его </a:t>
                      </a:r>
                      <a:r>
                        <a:rPr lang="ru-RU" sz="1800" u="none" strike="noStrike" spc="40" dirty="0" smtClean="0">
                          <a:effectLst/>
                          <a:latin typeface="+mn-lt"/>
                          <a:ea typeface="Bookman Old Style"/>
                          <a:cs typeface="Bookman Old Style"/>
                        </a:rPr>
                        <a:t>самостоятельно.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2027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25671" y="692696"/>
            <a:ext cx="5126724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 Black" pitchFamily="34" charset="0"/>
              </a:rPr>
              <a:t>СОСТАВИТЕЛЬ: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 Black" pitchFamily="34" charset="0"/>
              </a:rPr>
              <a:t>Гончарук Елена Сергеевна, </a:t>
            </a:r>
            <a:endParaRPr lang="ru-RU" sz="2400" b="1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 Black" pitchFamily="34" charset="0"/>
              </a:rPr>
              <a:t>воспитатель</a:t>
            </a:r>
            <a:endParaRPr lang="ru-RU" sz="24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19369" y="3645024"/>
            <a:ext cx="5912196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  <a:latin typeface="Arial Black" pitchFamily="34" charset="0"/>
              </a:rPr>
              <a:t>ФОРМА КОНТРОЛЯ: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 Black" pitchFamily="34" charset="0"/>
              </a:rPr>
              <a:t>ИТОГОВЫЕ ТЕМАТИЧЕСКИЕ МЕРОПРИЯТИЯ: РАЗВЛЕЧЕНИЕ, ВИКТОРИНА, КВЕСТ</a:t>
            </a:r>
            <a:endParaRPr lang="ru-RU" sz="2400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66963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456</Words>
  <Application>Microsoft Office PowerPoint</Application>
  <PresentationFormat>Экран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«Весёлая математика»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«Весёлая математика»</dc:title>
  <dc:creator>Admin</dc:creator>
  <cp:lastModifiedBy>Admin</cp:lastModifiedBy>
  <cp:revision>4</cp:revision>
  <dcterms:created xsi:type="dcterms:W3CDTF">2023-10-02T16:00:32Z</dcterms:created>
  <dcterms:modified xsi:type="dcterms:W3CDTF">2023-10-02T16:36:25Z</dcterms:modified>
</cp:coreProperties>
</file>