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65" r:id="rId4"/>
    <p:sldId id="266" r:id="rId5"/>
    <p:sldId id="267" r:id="rId6"/>
    <p:sldId id="268" r:id="rId7"/>
    <p:sldId id="264" r:id="rId8"/>
    <p:sldId id="269" r:id="rId9"/>
    <p:sldId id="270" r:id="rId10"/>
    <p:sldId id="271" r:id="rId11"/>
    <p:sldId id="272" r:id="rId12"/>
    <p:sldId id="273" r:id="rId13"/>
    <p:sldId id="274" r:id="rId14"/>
    <p:sldId id="276" r:id="rId15"/>
    <p:sldId id="275" r:id="rId16"/>
    <p:sldId id="277" r:id="rId17"/>
    <p:sldId id="278" r:id="rId18"/>
    <p:sldId id="279" r:id="rId19"/>
    <p:sldId id="280" r:id="rId20"/>
    <p:sldId id="28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7348-8DC4-4B19-8DB3-9FC4789AA68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DE2E-078A-4502-9B5E-0FD8FAF0E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301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7348-8DC4-4B19-8DB3-9FC4789AA68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DE2E-078A-4502-9B5E-0FD8FAF0E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20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7348-8DC4-4B19-8DB3-9FC4789AA68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DE2E-078A-4502-9B5E-0FD8FAF0E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23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7348-8DC4-4B19-8DB3-9FC4789AA68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DE2E-078A-4502-9B5E-0FD8FAF0E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56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7348-8DC4-4B19-8DB3-9FC4789AA68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DE2E-078A-4502-9B5E-0FD8FAF0E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28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7348-8DC4-4B19-8DB3-9FC4789AA68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DE2E-078A-4502-9B5E-0FD8FAF0E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00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7348-8DC4-4B19-8DB3-9FC4789AA68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DE2E-078A-4502-9B5E-0FD8FAF0E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316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7348-8DC4-4B19-8DB3-9FC4789AA68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DE2E-078A-4502-9B5E-0FD8FAF0E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01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7348-8DC4-4B19-8DB3-9FC4789AA68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DE2E-078A-4502-9B5E-0FD8FAF0E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29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7348-8DC4-4B19-8DB3-9FC4789AA68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DE2E-078A-4502-9B5E-0FD8FAF0E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14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7348-8DC4-4B19-8DB3-9FC4789AA68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DE2E-078A-4502-9B5E-0FD8FAF0E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06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87348-8DC4-4B19-8DB3-9FC4789AA68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9DE2E-078A-4502-9B5E-0FD8FAF0E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8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" Target="slide11.xml"/><Relationship Id="rId7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slide" Target="slide1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s://img1.liveinternet.ru/images/attach/c/11/116/292/116292639_ROS__6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-1"/>
            <a:ext cx="12170228" cy="68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9943" y="523649"/>
            <a:ext cx="9144000" cy="238760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Сказочная гжель</a:t>
            </a:r>
            <a:endParaRPr lang="ru-RU" sz="9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72543" y="4909457"/>
            <a:ext cx="4724400" cy="1373159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sz="1800" dirty="0" smtClean="0"/>
              <a:t>Выполнила: воспитатель МДОУ «Детский сад № 26</a:t>
            </a:r>
          </a:p>
          <a:p>
            <a:pPr algn="r"/>
            <a:r>
              <a:rPr lang="ru-RU" sz="1800" dirty="0" smtClean="0"/>
              <a:t>Туркина С.М.</a:t>
            </a:r>
          </a:p>
          <a:p>
            <a:endParaRPr lang="ru-RU" sz="1800" dirty="0"/>
          </a:p>
          <a:p>
            <a:r>
              <a:rPr lang="ru-RU" sz="1800" dirty="0" smtClean="0"/>
              <a:t>Ухта, 2020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483009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1"/>
            <a:ext cx="12219122" cy="69051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277" y="507703"/>
            <a:ext cx="8506666" cy="156029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81EC4"/>
                </a:solidFill>
                <a:latin typeface="Franklin Gothic Medium" panose="020B0603020102020204" pitchFamily="34" charset="0"/>
              </a:rPr>
              <a:t>Гжельская роспись делиться на три основных вида</a:t>
            </a:r>
            <a:endParaRPr lang="ru-RU" b="1" dirty="0">
              <a:solidFill>
                <a:srgbClr val="081EC4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6820" y="2467770"/>
            <a:ext cx="4272123" cy="7017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hlinkClick r:id="rId3" action="ppaction://hlinksldjump"/>
              </a:rPr>
              <a:t>ОРНАМЕНТАЛЬНАЯ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072144" y="4024349"/>
            <a:ext cx="2862944" cy="719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C00000"/>
                </a:solidFill>
                <a:hlinkClick r:id="rId4" action="ppaction://hlinksldjump"/>
              </a:rPr>
              <a:t>СЮЖЕТНАЯ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148943" y="3317628"/>
            <a:ext cx="3069771" cy="691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C00000"/>
                </a:solidFill>
                <a:hlinkClick r:id="rId5" action="ppaction://hlinksldjump"/>
              </a:rPr>
              <a:t>РАСТИТЕЛЬНАЯ</a:t>
            </a:r>
            <a:endParaRPr lang="ru-RU" dirty="0" smtClean="0">
              <a:solidFill>
                <a:srgbClr val="C00000"/>
              </a:solidFill>
            </a:endParaRPr>
          </a:p>
        </p:txBody>
      </p:sp>
      <p:pic>
        <p:nvPicPr>
          <p:cNvPr id="1038" name="Picture 14" descr="http://img0.liveinternet.ru/images/attach/b/4/103/710/103710994_large_0_6d000_268aa978_XL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5"/>
          <a:stretch/>
        </p:blipFill>
        <p:spPr bwMode="auto">
          <a:xfrm>
            <a:off x="493162" y="2843561"/>
            <a:ext cx="3719286" cy="275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g0.liveinternet.ru/images/attach/b/4/103/710/103710998_large_0_6d005_4af0d211_XL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4"/>
          <a:stretch/>
        </p:blipFill>
        <p:spPr bwMode="auto">
          <a:xfrm>
            <a:off x="4705610" y="3914078"/>
            <a:ext cx="3563640" cy="307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avatars.mds.yandex.net/get-pdb/1524429/6020f350-060a-478b-bfe3-1f622dfa6d9d/s600?webp=fals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" t="2095" r="6463" b="9125"/>
          <a:stretch/>
        </p:blipFill>
        <p:spPr bwMode="auto">
          <a:xfrm>
            <a:off x="8837319" y="4580459"/>
            <a:ext cx="2813734" cy="283240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580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7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53400" cy="13255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ОРНАМЕНТАЛЬНАЯ РОСПИСЬ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353" y="1547601"/>
            <a:ext cx="9296401" cy="25133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Это прежде всего шашечки – несколько рядов сине-белых квадратов по бортику, поясок отводка, завитки и точки, широкие мазки кистью разных тонов. Так же художники рисовали сетки – «гребенки» (в виде ели), капельки, усики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098" name="Picture 2" descr="https://img1.liveinternet.ru/images/attach/c/3/122/342/122342009_0_62822_77b761ae_XX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150" y="3734618"/>
            <a:ext cx="3522951" cy="312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thumbs.dreamstime.com/b/%D1%84%D0%B0%D1%80%D1%84%D0%BE%D1%80-%D0%B3%D0%BE-%D1%83%D0%B1%D1%8B%D1%85-%D1%86%D0%B2%D0%B5%D1%82%D0%BA%D0%BE%D0%B2-%D1%84-%D0%BE%D1%80%D0%B8%D1%81%D1%82%D0%B8%D1%87%D0%B5%D1%81%D0%BA%D0%B8%D0%B9-%D1%80%D1%83%D1%81%D1%81%D0%BA%D0%B8%D0%B9-%D0%BA%D1%80%D0%B0%D1%81%D0%B8%D0%B2%D1%8B%D0%B9-580593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7" y="3494913"/>
            <a:ext cx="3337230" cy="333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www.lavka-podarkov.ru/upload/iblock/a5b/_DSC0444_mediu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945" y="3403354"/>
            <a:ext cx="3893912" cy="348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назад 4">
            <a:hlinkClick r:id="rId6" action="ppaction://hlinksldjump" highlightClick="1"/>
          </p:cNvPr>
          <p:cNvSpPr/>
          <p:nvPr/>
        </p:nvSpPr>
        <p:spPr>
          <a:xfrm>
            <a:off x="132920" y="113857"/>
            <a:ext cx="802433" cy="659943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15331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7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53400" cy="13255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РАСТИТЕЛЬНАЯ РОСПИСЬ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399" y="1577464"/>
            <a:ext cx="10341429" cy="186741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Это травка, злаки, веточки, ягодки, букеты и гирлянды цветов.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Кроме роз изображают георгины, маки, лилии, пионы, астры, гвоздики, ромашки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8" descr="http://souvenirs-nn.ru/wp-content/uploads/2019/05/01_big_att-1024x6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315" y="2976879"/>
            <a:ext cx="5649685" cy="388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https://mmedia.ozone.ru/multimedia/1023451355.jpg"/>
          <p:cNvSpPr>
            <a:spLocks noChangeAspect="1" noChangeArrowheads="1"/>
          </p:cNvSpPr>
          <p:nvPr/>
        </p:nvSpPr>
        <p:spPr bwMode="auto">
          <a:xfrm>
            <a:off x="155575" y="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s://www.proza.ru/pics/2019/03/27/107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1" r="8105"/>
          <a:stretch/>
        </p:blipFill>
        <p:spPr bwMode="auto">
          <a:xfrm>
            <a:off x="2329543" y="2976879"/>
            <a:ext cx="4212772" cy="391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назад 7">
            <a:hlinkClick r:id="rId5" action="ppaction://hlinksldjump" highlightClick="1"/>
          </p:cNvPr>
          <p:cNvSpPr/>
          <p:nvPr/>
        </p:nvSpPr>
        <p:spPr>
          <a:xfrm>
            <a:off x="132920" y="113857"/>
            <a:ext cx="802433" cy="659943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76964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7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53400" cy="13255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СЮЖЕТНАЯ РОСПИСЬ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307" y="1512181"/>
            <a:ext cx="10515600" cy="210411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Это природа и времена года.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Это сценки городской жизни, деревенский пейзаж, быт.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Это персонажи русских сказок: Синие птицы,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Полканы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, птицы Сирины, Русалки, Кот-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Баюн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и др.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2" descr="https://avatars.mds.yandex.net/get-pdb/1808037/e9dc84e0-a9ae-4f41-8b05-4114edccfffc/s1200?webp=fals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3" r="18396"/>
          <a:stretch/>
        </p:blipFill>
        <p:spPr bwMode="auto">
          <a:xfrm>
            <a:off x="3941908" y="3507629"/>
            <a:ext cx="3249605" cy="324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avatars.mds.yandex.net/get-pdb/2799577/2053e1fe-7555-4260-b11b-9b71829df20f/s1200?webp=fals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0" r="13950"/>
          <a:stretch/>
        </p:blipFill>
        <p:spPr bwMode="auto">
          <a:xfrm>
            <a:off x="7191512" y="3536260"/>
            <a:ext cx="2280285" cy="321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avatars.mds.yandex.net/get-pdb/1583023/7a9c97fc-28bf-43a5-9fce-0ffb3a5570a8/s120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r="8862"/>
          <a:stretch/>
        </p:blipFill>
        <p:spPr bwMode="auto">
          <a:xfrm>
            <a:off x="9471797" y="3507629"/>
            <a:ext cx="2720203" cy="321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1.mylove.ru/HBVEck7yh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7629"/>
            <a:ext cx="3941909" cy="324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назад 8">
            <a:hlinkClick r:id="rId7" action="ppaction://hlinksldjump" highlightClick="1"/>
          </p:cNvPr>
          <p:cNvSpPr/>
          <p:nvPr/>
        </p:nvSpPr>
        <p:spPr>
          <a:xfrm>
            <a:off x="132920" y="113857"/>
            <a:ext cx="802433" cy="659943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7598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7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1" y="343354"/>
            <a:ext cx="10080172" cy="14822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81EC4"/>
                </a:solidFill>
                <a:latin typeface="Franklin Gothic Medium" panose="020B0603020102020204" pitchFamily="34" charset="0"/>
              </a:rPr>
              <a:t>Самый главный прием росписи –</a:t>
            </a:r>
            <a:r>
              <a:rPr lang="ru-RU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МАЗОК</a:t>
            </a:r>
            <a:endParaRPr lang="ru-RU" b="1" dirty="0">
              <a:solidFill>
                <a:srgbClr val="C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0715" y="1825625"/>
            <a:ext cx="7021285" cy="426697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400" u="sng" dirty="0" smtClean="0">
                <a:latin typeface="Arial Narrow" panose="020B0606020202030204" pitchFamily="34" charset="0"/>
              </a:rPr>
              <a:t>Мазок – это родовая примета Гжели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Главный прием это </a:t>
            </a:r>
            <a:r>
              <a:rPr lang="ru-RU" sz="2400" u="sng" dirty="0" smtClean="0">
                <a:latin typeface="Arial Narrow" panose="020B0606020202030204" pitchFamily="34" charset="0"/>
              </a:rPr>
              <a:t>правильное соотношение синего и белого.</a:t>
            </a:r>
            <a:r>
              <a:rPr lang="ru-RU" sz="2400" dirty="0" smtClean="0">
                <a:latin typeface="Arial Narrow" panose="020B0606020202030204" pitchFamily="34" charset="0"/>
              </a:rPr>
              <a:t> Еще одно правило – </a:t>
            </a:r>
            <a:r>
              <a:rPr lang="ru-RU" sz="2400" u="sng" dirty="0" smtClean="0">
                <a:latin typeface="Arial Narrow" panose="020B0606020202030204" pitchFamily="34" charset="0"/>
              </a:rPr>
              <a:t>каждый последующий мазок не похож на предыдущий.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Сначала на кисточку густо набирают краску, далее с разным нажимом раскладывают кистью цветок. Первые мазки самые сочные, а далее они светлеют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pic>
        <p:nvPicPr>
          <p:cNvPr id="5122" name="Picture 2" descr="https://cf2.ppt-online.org/files2/slide/k/Kqw1r6ytCIxgZBGE9DJ8u03MoWOncPYNAikRHz4vl/slide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4229"/>
            <a:ext cx="5257799" cy="459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5443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75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3286" y="500062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81EC4"/>
                </a:solidFill>
                <a:latin typeface="Franklin Gothic Medium" panose="020B0603020102020204" pitchFamily="34" charset="0"/>
              </a:rPr>
              <a:t>Главный и любимый элемент росписи - </a:t>
            </a:r>
            <a:r>
              <a:rPr lang="ru-RU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РОЗА</a:t>
            </a:r>
            <a:endParaRPr lang="ru-RU" b="1" dirty="0">
              <a:solidFill>
                <a:srgbClr val="C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64028" y="1712006"/>
            <a:ext cx="5290457" cy="367642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Иногда она изображена крупно, широкими мазками, а иногда написана тонкой кисточкой.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То мы видим букет из роз, а иногда они разбросаны по всей поверхности.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А иногда бывает, что самой розы нет, а ее лепестки есть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148" name="Picture 4" descr="https://avatars.mds.yandex.net/get-pdb/963327/9d39005d-86b8-4bb8-bf10-3941bd011640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485" y="2181941"/>
            <a:ext cx="5573487" cy="450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852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7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972" y="86746"/>
            <a:ext cx="8534400" cy="13062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81EC4"/>
                </a:solidFill>
                <a:latin typeface="Franklin Gothic Medium" panose="020B0603020102020204" pitchFamily="34" charset="0"/>
              </a:rPr>
              <a:t>Другие элементы росписи</a:t>
            </a:r>
            <a:br>
              <a:rPr lang="ru-RU" dirty="0" smtClean="0">
                <a:solidFill>
                  <a:srgbClr val="081EC4"/>
                </a:solidFill>
                <a:latin typeface="Franklin Gothic Medium" panose="020B0603020102020204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Точки и прямые линии</a:t>
            </a:r>
            <a:endParaRPr lang="ru-RU" dirty="0">
              <a:solidFill>
                <a:srgbClr val="C00000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7170" name="Picture 2" descr="https://fsd.kopilkaurokov.ru/up/html/2017/12/15/k_5a3408264d64e/444589_2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4" b="2632"/>
          <a:stretch/>
        </p:blipFill>
        <p:spPr bwMode="auto">
          <a:xfrm>
            <a:off x="2209798" y="1643742"/>
            <a:ext cx="8730859" cy="533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4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7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972" y="86746"/>
            <a:ext cx="8534400" cy="13062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81EC4"/>
                </a:solidFill>
                <a:latin typeface="Franklin Gothic Medium" panose="020B0603020102020204" pitchFamily="34" charset="0"/>
              </a:rPr>
              <a:t>Другие элементы росписи</a:t>
            </a:r>
            <a:br>
              <a:rPr lang="ru-RU" dirty="0" smtClean="0">
                <a:solidFill>
                  <a:srgbClr val="081EC4"/>
                </a:solidFill>
                <a:latin typeface="Franklin Gothic Medium" panose="020B0603020102020204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Бордюры</a:t>
            </a:r>
            <a:endParaRPr lang="ru-RU" dirty="0">
              <a:solidFill>
                <a:srgbClr val="C00000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8196" name="Picture 4" descr="https://slide-share.ru/image/500114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254" y="1432945"/>
            <a:ext cx="3838575" cy="55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ds05.infourok.ru/uploads/ex/12bb/000f06da-5245a966/2/img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9" t="19414" r="5154" b="6300"/>
          <a:stretch/>
        </p:blipFill>
        <p:spPr bwMode="auto">
          <a:xfrm>
            <a:off x="6607627" y="1479778"/>
            <a:ext cx="4114802" cy="551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51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7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972" y="86746"/>
            <a:ext cx="8534400" cy="13062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81EC4"/>
                </a:solidFill>
                <a:latin typeface="Franklin Gothic Medium" panose="020B0603020102020204" pitchFamily="34" charset="0"/>
              </a:rPr>
              <a:t>Другие элементы росписи</a:t>
            </a:r>
            <a:br>
              <a:rPr lang="ru-RU" dirty="0" smtClean="0">
                <a:solidFill>
                  <a:srgbClr val="081EC4"/>
                </a:solidFill>
                <a:latin typeface="Franklin Gothic Medium" panose="020B0603020102020204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Травки, усики, капельки</a:t>
            </a:r>
            <a:endParaRPr lang="ru-RU" dirty="0">
              <a:solidFill>
                <a:srgbClr val="C00000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9222" name="Picture 6" descr="https://avatars.mds.yandex.net/get-pdb/2835456/97c42271-0e52-47d9-9fa2-64cb292e87ad/s1200?webp=fals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0" b="6273"/>
          <a:stretch/>
        </p:blipFill>
        <p:spPr bwMode="auto">
          <a:xfrm>
            <a:off x="0" y="1702514"/>
            <a:ext cx="4402727" cy="515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900igr.net/up/datas/88900/0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2" r="20120"/>
          <a:stretch/>
        </p:blipFill>
        <p:spPr bwMode="auto">
          <a:xfrm>
            <a:off x="4468041" y="1702514"/>
            <a:ext cx="6700702" cy="515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23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75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09057" y="334282"/>
            <a:ext cx="4953001" cy="540248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Неужели, неужели,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Вы не слышали о Гжели?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Про фаянсовое чудо –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Статуэтки и посуду?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Только скажем слово «Гжель»,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И увидишь зимний день –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Небо, снега белизну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И теней голубизну.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Все изделия из Гжели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Фон имеют только белый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А на нем лишь синий цвет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И других здесь красок нет!</a:t>
            </a:r>
            <a:endParaRPr lang="ru-RU" dirty="0">
              <a:solidFill>
                <a:srgbClr val="C00000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0242" name="Picture 2" descr="https://pbs.twimg.com/media/Drip-PsXQAA7z94.jpg: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973" y="3256157"/>
            <a:ext cx="5699027" cy="380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www.rusvelikaia.ru/upload/resize_cache/iblock/ff7/1000_1000_2/ff781065fd3585568bf9c32a4c319b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47" y="417338"/>
            <a:ext cx="2359189" cy="235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cs6.livemaster.ru/storage/22/52/7fbdca31ebdc22146c01cbe274y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137" y="450793"/>
            <a:ext cx="3571008" cy="287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471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75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3943" y="5176267"/>
            <a:ext cx="4212772" cy="150540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Воспитывать интерес к декоративно-прикладному творчеству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43843" y="5396703"/>
            <a:ext cx="2993571" cy="1266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Обогащать словарный запас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629152" y="4286797"/>
            <a:ext cx="3325584" cy="1062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Расширять детский кругозор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36815" y="2521644"/>
            <a:ext cx="4800599" cy="16643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Познакомить детей с историей возникновения, этапами изготовления и основными элементами росписи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807030" y="1476885"/>
            <a:ext cx="8871856" cy="925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Franklin Gothic Medium Cond" panose="020B0606030402020204" pitchFamily="34" charset="0"/>
              </a:rPr>
              <a:t>ОСНОВНАЯ ЦЕЛЬ: ЗНАКОМСТВО С РОСПИСЬЮ «ГЖЕЛЬ»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97972" y="547728"/>
            <a:ext cx="9764485" cy="894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Презентация предназначена детей старшей группы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814458" y="2536400"/>
            <a:ext cx="3921578" cy="1648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Приобщать детей к произведениям народного промысла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3173186" y="1894682"/>
            <a:ext cx="468086" cy="6743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823858" y="1939809"/>
            <a:ext cx="468086" cy="2303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8541204" y="1894682"/>
            <a:ext cx="468086" cy="6743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9160329" y="4601959"/>
            <a:ext cx="468086" cy="6743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3780066" y="4722355"/>
            <a:ext cx="468086" cy="6743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587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0" grpId="0"/>
      <p:bldP spid="13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75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90257" y="2067011"/>
            <a:ext cx="7543800" cy="3742402"/>
          </a:xfrm>
        </p:spPr>
        <p:txBody>
          <a:bodyPr>
            <a:noAutofit/>
          </a:bodyPr>
          <a:lstStyle/>
          <a:p>
            <a:pPr algn="ctr"/>
            <a:r>
              <a:rPr lang="ru-RU" sz="11500" b="1" i="1" dirty="0" smtClean="0">
                <a:solidFill>
                  <a:srgbClr val="081EC4"/>
                </a:solidFill>
                <a:latin typeface="Gabriola" panose="04040605051002020D02" pitchFamily="82" charset="0"/>
              </a:rPr>
              <a:t>Спасибо за внимание</a:t>
            </a:r>
            <a:endParaRPr lang="ru-RU" sz="11500" b="1" i="1" dirty="0">
              <a:solidFill>
                <a:srgbClr val="081EC4"/>
              </a:solidFill>
              <a:latin typeface="Gabriola" panose="04040605051002020D02" pitchFamily="82" charset="0"/>
            </a:endParaRPr>
          </a:p>
        </p:txBody>
      </p:sp>
      <p:pic>
        <p:nvPicPr>
          <p:cNvPr id="11270" name="Picture 6" descr="http://4.bp.blogspot.com/-GG43QEayWgQ/VhnrhnRFbGI/AAAAAAAABCI/WfN8r6i_ZWM/s1600/blue%2Bbi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396" r="972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31" y="-285763"/>
            <a:ext cx="4676140" cy="470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39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75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21228" y="511629"/>
            <a:ext cx="4593772" cy="494211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81EC4"/>
                </a:solidFill>
                <a:latin typeface="Gabriola" panose="04040605051002020D02" pitchFamily="82" charset="0"/>
              </a:rPr>
              <a:t>Незатейливый узор</a:t>
            </a:r>
            <a:br>
              <a:rPr lang="ru-RU" sz="4000" b="1" dirty="0" smtClean="0">
                <a:solidFill>
                  <a:srgbClr val="081EC4"/>
                </a:solidFill>
                <a:latin typeface="Gabriola" panose="04040605051002020D02" pitchFamily="82" charset="0"/>
              </a:rPr>
            </a:br>
            <a:r>
              <a:rPr lang="ru-RU" sz="4000" b="1" dirty="0" smtClean="0">
                <a:solidFill>
                  <a:srgbClr val="081EC4"/>
                </a:solidFill>
                <a:latin typeface="Gabriola" panose="04040605051002020D02" pitchFamily="82" charset="0"/>
              </a:rPr>
              <a:t>Из оттенков краски,</a:t>
            </a:r>
            <a:br>
              <a:rPr lang="ru-RU" sz="4000" b="1" dirty="0" smtClean="0">
                <a:solidFill>
                  <a:srgbClr val="081EC4"/>
                </a:solidFill>
                <a:latin typeface="Gabriola" panose="04040605051002020D02" pitchFamily="82" charset="0"/>
              </a:rPr>
            </a:br>
            <a:r>
              <a:rPr lang="ru-RU" sz="4000" b="1" dirty="0" smtClean="0">
                <a:solidFill>
                  <a:srgbClr val="081EC4"/>
                </a:solidFill>
                <a:latin typeface="Gabriola" panose="04040605051002020D02" pitchFamily="82" charset="0"/>
              </a:rPr>
              <a:t>Глина белая, фарфор – </a:t>
            </a:r>
            <a:br>
              <a:rPr lang="ru-RU" sz="4000" b="1" dirty="0" smtClean="0">
                <a:solidFill>
                  <a:srgbClr val="081EC4"/>
                </a:solidFill>
                <a:latin typeface="Gabriola" panose="04040605051002020D02" pitchFamily="82" charset="0"/>
              </a:rPr>
            </a:br>
            <a:r>
              <a:rPr lang="ru-RU" sz="4000" b="1" dirty="0" smtClean="0">
                <a:solidFill>
                  <a:srgbClr val="081EC4"/>
                </a:solidFill>
                <a:latin typeface="Gabriola" panose="04040605051002020D02" pitchFamily="82" charset="0"/>
              </a:rPr>
              <a:t>Атрибуты сказки!</a:t>
            </a:r>
            <a:br>
              <a:rPr lang="ru-RU" sz="4000" b="1" dirty="0" smtClean="0">
                <a:solidFill>
                  <a:srgbClr val="081EC4"/>
                </a:solidFill>
                <a:latin typeface="Gabriola" panose="04040605051002020D02" pitchFamily="82" charset="0"/>
              </a:rPr>
            </a:br>
            <a:r>
              <a:rPr lang="ru-RU" sz="4000" b="1" dirty="0" smtClean="0">
                <a:solidFill>
                  <a:srgbClr val="081EC4"/>
                </a:solidFill>
                <a:latin typeface="Gabriola" panose="04040605051002020D02" pitchFamily="82" charset="0"/>
              </a:rPr>
              <a:t>Словно детская рука</a:t>
            </a:r>
            <a:br>
              <a:rPr lang="ru-RU" sz="4000" b="1" dirty="0" smtClean="0">
                <a:solidFill>
                  <a:srgbClr val="081EC4"/>
                </a:solidFill>
                <a:latin typeface="Gabriola" panose="04040605051002020D02" pitchFamily="82" charset="0"/>
              </a:rPr>
            </a:br>
            <a:r>
              <a:rPr lang="ru-RU" sz="4000" b="1" dirty="0" smtClean="0">
                <a:solidFill>
                  <a:srgbClr val="081EC4"/>
                </a:solidFill>
                <a:latin typeface="Gabriola" panose="04040605051002020D02" pitchFamily="82" charset="0"/>
              </a:rPr>
              <a:t>На кусочках глины</a:t>
            </a:r>
            <a:br>
              <a:rPr lang="ru-RU" sz="4000" b="1" dirty="0" smtClean="0">
                <a:solidFill>
                  <a:srgbClr val="081EC4"/>
                </a:solidFill>
                <a:latin typeface="Gabriola" panose="04040605051002020D02" pitchFamily="82" charset="0"/>
              </a:rPr>
            </a:br>
            <a:r>
              <a:rPr lang="ru-RU" sz="4000" b="1" dirty="0" smtClean="0">
                <a:solidFill>
                  <a:srgbClr val="081EC4"/>
                </a:solidFill>
                <a:latin typeface="Gabriola" panose="04040605051002020D02" pitchFamily="82" charset="0"/>
              </a:rPr>
              <a:t>Рисовала в три мазка</a:t>
            </a:r>
            <a:br>
              <a:rPr lang="ru-RU" sz="4000" b="1" dirty="0" smtClean="0">
                <a:solidFill>
                  <a:srgbClr val="081EC4"/>
                </a:solidFill>
                <a:latin typeface="Gabriola" panose="04040605051002020D02" pitchFamily="82" charset="0"/>
              </a:rPr>
            </a:br>
            <a:r>
              <a:rPr lang="ru-RU" sz="4000" b="1" dirty="0" smtClean="0">
                <a:solidFill>
                  <a:srgbClr val="081EC4"/>
                </a:solidFill>
                <a:latin typeface="Gabriola" panose="04040605051002020D02" pitchFamily="82" charset="0"/>
              </a:rPr>
              <a:t>Синие картины!</a:t>
            </a:r>
            <a:br>
              <a:rPr lang="ru-RU" sz="4000" b="1" dirty="0" smtClean="0">
                <a:solidFill>
                  <a:srgbClr val="081EC4"/>
                </a:solidFill>
                <a:latin typeface="Gabriola" panose="04040605051002020D02" pitchFamily="82" charset="0"/>
              </a:rPr>
            </a:br>
            <a:endParaRPr lang="ru-RU" sz="4000" b="1" dirty="0">
              <a:solidFill>
                <a:srgbClr val="081EC4"/>
              </a:solidFill>
              <a:latin typeface="Gabriola" panose="04040605051002020D02" pitchFamily="82" charset="0"/>
            </a:endParaRPr>
          </a:p>
        </p:txBody>
      </p:sp>
      <p:pic>
        <p:nvPicPr>
          <p:cNvPr id="3078" name="Picture 6" descr="https://img0.liveinternet.ru/images/attach/c/11/117/490/117490530_0_6cfd3_cd608e71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947" y="876753"/>
            <a:ext cx="6524625" cy="652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019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5" y="-31839"/>
            <a:ext cx="12192001" cy="68898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8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История промысла</a:t>
            </a:r>
            <a:endParaRPr lang="ru-RU" sz="5400" b="1" dirty="0">
              <a:solidFill>
                <a:srgbClr val="0070C0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11268" name="Picture 4" descr="https://2.bp.blogspot.com/-rGaB1e929uk/Wg5T0uVt9mI/AAAAAAAABCA/UNCszRKBeTwfRrsWMMzdRc_A-XTTqWJwACLcBGAs/s1600/726613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23772" b="13560"/>
          <a:stretch/>
        </p:blipFill>
        <p:spPr bwMode="auto">
          <a:xfrm>
            <a:off x="10357759" y="3110820"/>
            <a:ext cx="1861457" cy="374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www.ostwest.ru/upload/tours/718/12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36613"/>
            <a:ext cx="5633359" cy="375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8714" y="1186542"/>
            <a:ext cx="10112829" cy="400594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Гжель – это самый известный русский народный керамический промысел</a:t>
            </a:r>
          </a:p>
          <a:p>
            <a:r>
              <a:rPr lang="ru-RU" sz="2400" b="1" dirty="0" smtClean="0">
                <a:latin typeface="Arial Narrow" panose="020B0606020202030204" pitchFamily="34" charset="0"/>
              </a:rPr>
              <a:t>Подмосковный район из 30 деревень, который находится в 60 км от Москвы, славился своими гончарными изделиями с 16 века.</a:t>
            </a:r>
          </a:p>
          <a:p>
            <a:r>
              <a:rPr lang="ru-RU" sz="2400" b="1" dirty="0" smtClean="0">
                <a:latin typeface="Arial Narrow" panose="020B0606020202030204" pitchFamily="34" charset="0"/>
              </a:rPr>
              <a:t>Первые документальные упоминания о поселении на берегах реки Гжелки найдены среди грамот Ивана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Калиты</a:t>
            </a:r>
            <a:r>
              <a:rPr lang="ru-RU" sz="2400" b="1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ru-RU" sz="2400" b="1" dirty="0" smtClean="0">
                <a:latin typeface="Arial Narrow" panose="020B0606020202030204" pitchFamily="34" charset="0"/>
              </a:rPr>
              <a:t>Слово «гжель» пришло из глубокой старины, где многочисленные деревеньки назывались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Огнель</a:t>
            </a:r>
            <a:r>
              <a:rPr lang="ru-RU" sz="2400" b="1" dirty="0" smtClean="0">
                <a:latin typeface="Arial Narrow" panose="020B0606020202030204" pitchFamily="34" charset="0"/>
              </a:rPr>
              <a:t>,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Акжель</a:t>
            </a:r>
            <a:r>
              <a:rPr lang="ru-RU" sz="2400" b="1" dirty="0" smtClean="0">
                <a:latin typeface="Arial Narrow" panose="020B0606020202030204" pitchFamily="34" charset="0"/>
              </a:rPr>
              <a:t>,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Жгель</a:t>
            </a:r>
            <a:r>
              <a:rPr lang="ru-RU" sz="2400" b="1" dirty="0" smtClean="0">
                <a:latin typeface="Arial Narrow" panose="020B0606020202030204" pitchFamily="34" charset="0"/>
              </a:rPr>
              <a:t> – вкладывая в название определенный смысл «жечь», «обжигать»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4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98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294914" cy="1093561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Из истории промысла</a:t>
            </a:r>
            <a:endParaRPr lang="ru-RU" sz="6000" b="1" dirty="0">
              <a:solidFill>
                <a:srgbClr val="0070C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8" y="1324882"/>
            <a:ext cx="10341428" cy="318180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200" dirty="0" smtClean="0">
                <a:latin typeface="Arial Narrow" panose="020B0606020202030204" pitchFamily="34" charset="0"/>
              </a:rPr>
              <a:t>Искусство гжели зарождалось на этих землях давно. Дело в том, </a:t>
            </a:r>
            <a:r>
              <a:rPr lang="ru-RU" sz="2200" u="sng" dirty="0" smtClean="0">
                <a:latin typeface="Arial Narrow" panose="020B0606020202030204" pitchFamily="34" charset="0"/>
              </a:rPr>
              <a:t>что земли были не плодородны</a:t>
            </a:r>
            <a:r>
              <a:rPr lang="ru-RU" sz="2200" dirty="0" smtClean="0">
                <a:latin typeface="Arial Narrow" panose="020B0606020202030204" pitchFamily="34" charset="0"/>
              </a:rPr>
              <a:t>. Сколько бы пахари не трудились, не старались, урожая практически не было. А все потому что </a:t>
            </a:r>
            <a:r>
              <a:rPr lang="ru-RU" sz="2200" u="sng" dirty="0" smtClean="0">
                <a:latin typeface="Arial Narrow" panose="020B0606020202030204" pitchFamily="34" charset="0"/>
              </a:rPr>
              <a:t>вместо урожайного чернозема </a:t>
            </a:r>
            <a:r>
              <a:rPr lang="ru-RU" sz="2200" dirty="0" smtClean="0">
                <a:latin typeface="Arial Narrow" panose="020B0606020202030204" pitchFamily="34" charset="0"/>
              </a:rPr>
              <a:t>в этих местах пролегал пласт </a:t>
            </a:r>
            <a:r>
              <a:rPr lang="ru-RU" sz="2200" u="sng" dirty="0" smtClean="0">
                <a:latin typeface="Arial Narrow" panose="020B0606020202030204" pitchFamily="34" charset="0"/>
              </a:rPr>
              <a:t>высококачественной белой глины</a:t>
            </a:r>
            <a:r>
              <a:rPr lang="ru-RU" sz="2200" dirty="0" smtClean="0">
                <a:latin typeface="Arial Narrow" panose="020B0606020202030204" pitchFamily="34" charset="0"/>
              </a:rPr>
              <a:t>. Первооткрывателями богатейшего месторождения глины были аптекари. Именно для алхимических опытов и приготовления лекарственных снадобий использовалась посуда из белой глины</a:t>
            </a:r>
            <a:endParaRPr lang="ru-RU" sz="2200" dirty="0">
              <a:latin typeface="Arial Narrow" panose="020B0606020202030204" pitchFamily="34" charset="0"/>
            </a:endParaRPr>
          </a:p>
        </p:txBody>
      </p:sp>
      <p:pic>
        <p:nvPicPr>
          <p:cNvPr id="1030" name="Picture 6" descr="https://cs1.livemaster.ru/storage/81/23/e28c8a30a9246934d2158e29419m--posuda-statuetki-nabory-servis-tarelki-kruzhk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" t="13383" r="2058" b="13443"/>
          <a:stretch/>
        </p:blipFill>
        <p:spPr bwMode="auto">
          <a:xfrm>
            <a:off x="6482855" y="4027714"/>
            <a:ext cx="5300517" cy="306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1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9743" y="250031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081EC4"/>
                </a:solidFill>
                <a:latin typeface="Franklin Gothic Medium Cond" panose="020B0606030402020204" pitchFamily="34" charset="0"/>
              </a:rPr>
              <a:t>Процесс изготовления гжельских изделий</a:t>
            </a:r>
            <a:endParaRPr lang="ru-RU" dirty="0">
              <a:solidFill>
                <a:srgbClr val="081EC4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6572" y="1466397"/>
            <a:ext cx="4637314" cy="10812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 ЭТАП </a:t>
            </a:r>
            <a:r>
              <a:rPr lang="ru-RU" dirty="0" smtClean="0">
                <a:solidFill>
                  <a:srgbClr val="C00000"/>
                </a:solidFill>
              </a:rPr>
              <a:t>– изготовление </a:t>
            </a:r>
            <a:r>
              <a:rPr lang="ru-RU" b="1" dirty="0" smtClean="0">
                <a:solidFill>
                  <a:srgbClr val="C00000"/>
                </a:solidFill>
              </a:rPr>
              <a:t>ГИПСОВЫХ ФОРМ </a:t>
            </a:r>
            <a:r>
              <a:rPr lang="ru-RU" dirty="0" smtClean="0">
                <a:solidFill>
                  <a:srgbClr val="C00000"/>
                </a:solidFill>
              </a:rPr>
              <a:t>(заготовок)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s://pbs.twimg.com/media/Dcb2JP9WkAEBRuV.jp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856" y="2789125"/>
            <a:ext cx="6350267" cy="40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4"/>
          <p:cNvSpPr txBox="1">
            <a:spLocks/>
          </p:cNvSpPr>
          <p:nvPr/>
        </p:nvSpPr>
        <p:spPr>
          <a:xfrm>
            <a:off x="5733979" y="1463562"/>
            <a:ext cx="5379216" cy="1325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C00000"/>
                </a:solidFill>
              </a:rPr>
              <a:t>2 ЭТАП </a:t>
            </a:r>
            <a:r>
              <a:rPr lang="ru-RU" dirty="0" smtClean="0">
                <a:solidFill>
                  <a:srgbClr val="C00000"/>
                </a:solidFill>
              </a:rPr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ЛИТЬЕ</a:t>
            </a:r>
            <a:r>
              <a:rPr lang="ru-RU" dirty="0" smtClean="0">
                <a:solidFill>
                  <a:srgbClr val="C00000"/>
                </a:solidFill>
              </a:rPr>
              <a:t>, в гипсовые формы заливают жидкую керамическую смесь, гипс впитывает излишнюю влагу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2" name="Picture 4" descr="https://riamo.ru/files/image/03/67/59/gallery!ou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18" b="13906"/>
          <a:stretch/>
        </p:blipFill>
        <p:spPr bwMode="auto">
          <a:xfrm>
            <a:off x="138171" y="2517789"/>
            <a:ext cx="5511515" cy="434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99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750"/>
          </a:xfrm>
        </p:spPr>
      </p:pic>
      <p:sp>
        <p:nvSpPr>
          <p:cNvPr id="4" name="Объект 4"/>
          <p:cNvSpPr txBox="1">
            <a:spLocks/>
          </p:cNvSpPr>
          <p:nvPr/>
        </p:nvSpPr>
        <p:spPr>
          <a:xfrm>
            <a:off x="130628" y="366940"/>
            <a:ext cx="5018315" cy="14618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C00000"/>
                </a:solidFill>
              </a:rPr>
              <a:t>3 ЭТАП </a:t>
            </a:r>
            <a:r>
              <a:rPr lang="ru-RU" dirty="0" smtClean="0">
                <a:solidFill>
                  <a:srgbClr val="C00000"/>
                </a:solidFill>
              </a:rPr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СУШКА</a:t>
            </a:r>
            <a:r>
              <a:rPr lang="ru-RU" dirty="0" smtClean="0">
                <a:solidFill>
                  <a:srgbClr val="C00000"/>
                </a:solidFill>
              </a:rPr>
              <a:t> (изделия сушат в естественных условиях для достижения нужной прочности)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6" name="Picture 4" descr="https://f.otzyv.ru/f/10/06/53621/27144/130414202007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34" b="19075"/>
          <a:stretch/>
        </p:blipFill>
        <p:spPr bwMode="auto">
          <a:xfrm>
            <a:off x="299758" y="1833789"/>
            <a:ext cx="4887686" cy="322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4"/>
          <p:cNvSpPr txBox="1">
            <a:spLocks/>
          </p:cNvSpPr>
          <p:nvPr/>
        </p:nvSpPr>
        <p:spPr>
          <a:xfrm>
            <a:off x="5733633" y="1455510"/>
            <a:ext cx="5225144" cy="14618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C00000"/>
                </a:solidFill>
              </a:rPr>
              <a:t>4 ЭТАП </a:t>
            </a:r>
            <a:r>
              <a:rPr lang="ru-RU" dirty="0" smtClean="0">
                <a:solidFill>
                  <a:srgbClr val="C00000"/>
                </a:solidFill>
              </a:rPr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ОПРАВКА</a:t>
            </a:r>
            <a:r>
              <a:rPr lang="ru-RU" dirty="0" smtClean="0">
                <a:solidFill>
                  <a:srgbClr val="C00000"/>
                </a:solidFill>
              </a:rPr>
              <a:t> (каждое изделие оправляют, подрезая литьевые швы и замывая губкой)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8" name="Picture 6" descr="http://smartnews.ru/storage/c/2014/02/27/1393505106_707975_97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110" y="2917370"/>
            <a:ext cx="3545668" cy="447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7632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750"/>
          </a:xfrm>
          <a:prstGeom prst="rect">
            <a:avLst/>
          </a:prstGeom>
        </p:spPr>
      </p:pic>
      <p:sp>
        <p:nvSpPr>
          <p:cNvPr id="3" name="Объект 4"/>
          <p:cNvSpPr txBox="1">
            <a:spLocks/>
          </p:cNvSpPr>
          <p:nvPr/>
        </p:nvSpPr>
        <p:spPr>
          <a:xfrm>
            <a:off x="247234" y="323396"/>
            <a:ext cx="6164452" cy="1101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C00000"/>
                </a:solidFill>
              </a:rPr>
              <a:t>5 ЭТАП </a:t>
            </a:r>
            <a:r>
              <a:rPr lang="ru-RU" dirty="0" smtClean="0">
                <a:solidFill>
                  <a:srgbClr val="C00000"/>
                </a:solidFill>
              </a:rPr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ОБЖИГ</a:t>
            </a:r>
            <a:r>
              <a:rPr lang="ru-RU" dirty="0" smtClean="0">
                <a:solidFill>
                  <a:srgbClr val="C00000"/>
                </a:solidFill>
              </a:rPr>
              <a:t> (в результате чего изделия становятся более прочными)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://900igr.net/up/datai/150350/0013-019-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34" y="1424498"/>
            <a:ext cx="4731657" cy="353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 txBox="1">
            <a:spLocks/>
          </p:cNvSpPr>
          <p:nvPr/>
        </p:nvSpPr>
        <p:spPr>
          <a:xfrm>
            <a:off x="5226125" y="2505471"/>
            <a:ext cx="6164452" cy="11011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C00000"/>
                </a:solidFill>
              </a:rPr>
              <a:t>6 ЭТАП </a:t>
            </a:r>
            <a:r>
              <a:rPr lang="ru-RU" dirty="0" smtClean="0">
                <a:solidFill>
                  <a:srgbClr val="C00000"/>
                </a:solidFill>
              </a:rPr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РОСПИСЬ</a:t>
            </a:r>
            <a:r>
              <a:rPr lang="ru-RU" dirty="0" smtClean="0">
                <a:solidFill>
                  <a:srgbClr val="C00000"/>
                </a:solidFill>
              </a:rPr>
              <a:t> (изделия расписывают серым порошком – кобальтом, который даёт на посуде почти черный цвет)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4" name="Picture 4" descr="https://avatars.mds.yandex.net/get-zen_doc/196027/pub_5cff6ee3388e2100af060d70_5cff6f68fa15f800b097268b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06573"/>
            <a:ext cx="5391885" cy="360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2694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750"/>
          </a:xfrm>
          <a:prstGeom prst="rect">
            <a:avLst/>
          </a:prstGeom>
        </p:spPr>
      </p:pic>
      <p:sp>
        <p:nvSpPr>
          <p:cNvPr id="3" name="Объект 4"/>
          <p:cNvSpPr txBox="1">
            <a:spLocks/>
          </p:cNvSpPr>
          <p:nvPr/>
        </p:nvSpPr>
        <p:spPr>
          <a:xfrm>
            <a:off x="798253" y="295670"/>
            <a:ext cx="9205718" cy="138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C00000"/>
                </a:solidFill>
              </a:rPr>
              <a:t>7 ЭТАП </a:t>
            </a:r>
            <a:r>
              <a:rPr lang="ru-RU" dirty="0" smtClean="0">
                <a:solidFill>
                  <a:srgbClr val="C00000"/>
                </a:solidFill>
              </a:rPr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ГЛАЗУРИРОВАНИЕ И ОБЖИГ</a:t>
            </a:r>
            <a:r>
              <a:rPr lang="ru-RU" dirty="0" smtClean="0">
                <a:solidFill>
                  <a:srgbClr val="C00000"/>
                </a:solidFill>
              </a:rPr>
              <a:t> (изделия покрывают глазурью и отправляют в печь, после чего изделие приобретает свой изысканный вид)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s://skudelnik.ru/slide-about/img/13-min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049"/>
            <a:ext cx="5217362" cy="347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cdn1.img.sputniknews.lt/images/164/53/16453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362" y="2558143"/>
            <a:ext cx="6947862" cy="462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1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626</Words>
  <Application>Microsoft Office PowerPoint</Application>
  <PresentationFormat>Широкоэкранный</PresentationFormat>
  <Paragraphs>65</Paragraphs>
  <Slides>20</Slides>
  <Notes>0</Notes>
  <HiddenSlides>3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Cambria</vt:lpstr>
      <vt:lpstr>Franklin Gothic Medium</vt:lpstr>
      <vt:lpstr>Franklin Gothic Medium Cond</vt:lpstr>
      <vt:lpstr>Gabriola</vt:lpstr>
      <vt:lpstr>Monotype Corsiva</vt:lpstr>
      <vt:lpstr>Тема Office</vt:lpstr>
      <vt:lpstr>Сказочная гжель</vt:lpstr>
      <vt:lpstr>Презентация PowerPoint</vt:lpstr>
      <vt:lpstr>Незатейливый узор Из оттенков краски, Глина белая, фарфор –  Атрибуты сказки! Словно детская рука На кусочках глины Рисовала в три мазка Синие картины! </vt:lpstr>
      <vt:lpstr>История промысла</vt:lpstr>
      <vt:lpstr>Из истории промысла</vt:lpstr>
      <vt:lpstr>Процесс изготовления гжельских изделий</vt:lpstr>
      <vt:lpstr>Презентация PowerPoint</vt:lpstr>
      <vt:lpstr>Презентация PowerPoint</vt:lpstr>
      <vt:lpstr>Презентация PowerPoint</vt:lpstr>
      <vt:lpstr>Гжельская роспись делиться на три основных вида</vt:lpstr>
      <vt:lpstr>ОРНАМЕНТАЛЬНАЯ РОСПИСЬ</vt:lpstr>
      <vt:lpstr>РАСТИТЕЛЬНАЯ РОСПИСЬ</vt:lpstr>
      <vt:lpstr>СЮЖЕТНАЯ РОСПИСЬ</vt:lpstr>
      <vt:lpstr>Самый главный прием росписи –МАЗОК</vt:lpstr>
      <vt:lpstr>Главный и любимый элемент росписи - РОЗА</vt:lpstr>
      <vt:lpstr>Другие элементы росписи Точки и прямые линии</vt:lpstr>
      <vt:lpstr>Другие элементы росписи Бордюры</vt:lpstr>
      <vt:lpstr>Другие элементы росписи Травки, усики, капельки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32</cp:revision>
  <dcterms:created xsi:type="dcterms:W3CDTF">2020-05-14T10:38:46Z</dcterms:created>
  <dcterms:modified xsi:type="dcterms:W3CDTF">2020-11-12T13:29:44Z</dcterms:modified>
</cp:coreProperties>
</file>