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4" r:id="rId5"/>
    <p:sldId id="262" r:id="rId6"/>
    <p:sldId id="271" r:id="rId7"/>
    <p:sldId id="274" r:id="rId8"/>
    <p:sldId id="272" r:id="rId9"/>
    <p:sldId id="273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00CC"/>
    <a:srgbClr val="0000CC"/>
    <a:srgbClr val="D94FB2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4568A-1349-4104-A373-7979ADFA7EB2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1C7F50-6E0E-4F19-802A-9C4A692DEC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4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1C7F50-6E0E-4F19-802A-9C4A692DEC18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294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3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01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53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35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36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867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895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10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428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91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A7968-943B-4953-947D-6452513798C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49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A7968-943B-4953-947D-6452513798C4}" type="datetimeFigureOut">
              <a:rPr lang="ru-RU" smtClean="0"/>
              <a:pPr/>
              <a:t>21.09.2022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766017-5584-4F72-9812-E6AFEF64BA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828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268760"/>
            <a:ext cx="7772400" cy="163140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«Преемственность </a:t>
            </a:r>
            <a:b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детского сада и школы»</a:t>
            </a:r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135442"/>
            <a:ext cx="4818112" cy="1224136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 algn="l"/>
            <a:r>
              <a:rPr lang="ru-RU" sz="5600" b="1" dirty="0" smtClean="0">
                <a:solidFill>
                  <a:schemeClr val="bg2"/>
                </a:solidFill>
                <a:latin typeface="Arial Black" pitchFamily="34" charset="0"/>
              </a:rPr>
              <a:t>Выполнила: Родионова Т.А.,</a:t>
            </a:r>
            <a:endParaRPr lang="ru-RU" sz="5600" b="1" dirty="0" smtClean="0">
              <a:solidFill>
                <a:schemeClr val="bg2"/>
              </a:solidFill>
              <a:latin typeface="Arial Black" pitchFamily="34" charset="0"/>
            </a:endParaRPr>
          </a:p>
          <a:p>
            <a:pPr algn="l"/>
            <a:r>
              <a:rPr lang="ru-RU" sz="5600" b="1" dirty="0" smtClean="0">
                <a:solidFill>
                  <a:schemeClr val="bg2"/>
                </a:solidFill>
                <a:latin typeface="Arial Black" pitchFamily="34" charset="0"/>
              </a:rPr>
              <a:t>воспитатель МДОУ «Детский сад №26 общеразвивающего вида»</a:t>
            </a:r>
          </a:p>
          <a:p>
            <a:pPr algn="l"/>
            <a:endParaRPr lang="ru-RU" sz="6400" b="1" dirty="0">
              <a:solidFill>
                <a:srgbClr val="D6009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3728" y="5188550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err="1" smtClean="0">
                <a:solidFill>
                  <a:schemeClr val="bg2"/>
                </a:solidFill>
                <a:latin typeface="Arial Black" pitchFamily="34" charset="0"/>
              </a:rPr>
              <a:t>г.Ухта</a:t>
            </a:r>
            <a:r>
              <a:rPr lang="ru-RU" sz="1200" dirty="0" smtClean="0">
                <a:solidFill>
                  <a:schemeClr val="bg2"/>
                </a:solidFill>
                <a:latin typeface="Arial Black" pitchFamily="34" charset="0"/>
              </a:rPr>
              <a:t>, 2019г.</a:t>
            </a:r>
            <a:endParaRPr lang="ru-RU" sz="1200" dirty="0">
              <a:solidFill>
                <a:schemeClr val="bg2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9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03984" y="1916832"/>
            <a:ext cx="4138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 Black" pitchFamily="34" charset="0"/>
              </a:rPr>
              <a:t>СПАСИБО ЗА ВНИМАНИЕ!</a:t>
            </a:r>
            <a:endParaRPr lang="ru-RU" sz="36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011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616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Преемственность </a:t>
            </a:r>
            <a:b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</a:rPr>
              <a:t>ДОУ и школы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405409"/>
              </p:ext>
            </p:extLst>
          </p:nvPr>
        </p:nvGraphicFramePr>
        <p:xfrm>
          <a:off x="1187624" y="1412776"/>
          <a:ext cx="7416824" cy="468052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{35758FB7-9AC5-4552-8A53-C91805E547FA}</a:tableStyleId>
              </a:tblPr>
              <a:tblGrid>
                <a:gridCol w="3708412"/>
                <a:gridCol w="3708412"/>
              </a:tblGrid>
              <a:tr h="11089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</a:rPr>
                        <a:t>Цель дошкольного  образования: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C00000"/>
                          </a:solidFill>
                          <a:effectLst/>
                          <a:latin typeface="Arial Black" pitchFamily="34" charset="0"/>
                        </a:rPr>
                        <a:t>Цель образования в начальной школе:</a:t>
                      </a:r>
                      <a:endParaRPr lang="ru-RU" sz="2400" b="1" dirty="0">
                        <a:solidFill>
                          <a:srgbClr val="C00000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5716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Arial Black" pitchFamily="34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Arial Black" pitchFamily="34" charset="0"/>
                        </a:rPr>
                        <a:t>Общее развитие ребенка, задаваемое государственным стандартом в полном объеме в соответствии с потенциальными возможностями и спецификой детства как самоценного периода жизни человека.</a:t>
                      </a:r>
                      <a:endParaRPr lang="ru-RU" sz="1800" dirty="0">
                        <a:solidFill>
                          <a:srgbClr val="6600FF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Arial Black" pitchFamily="34" charset="0"/>
                        </a:rPr>
                        <a:t>Продолжить общее развитие детей с учетом возрастных возможностей, специфики школьной жизни, наряду с освоением важнейших учебных навыков в чтении, письме, математике и  становлением учебной деятельности (мотивации, способов и типов общения)</a:t>
                      </a:r>
                      <a:endParaRPr lang="ru-RU" sz="1800" dirty="0">
                        <a:solidFill>
                          <a:srgbClr val="6600FF"/>
                        </a:solidFill>
                        <a:effectLst/>
                        <a:latin typeface="Arial Black" pitchFamily="34" charset="0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6066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41784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Основными задачами сотрудничества </a:t>
            </a:r>
            <a:b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Arial Black" pitchFamily="34" charset="0"/>
              </a:rPr>
              <a:t>ДОУ и школы являются:</a:t>
            </a:r>
            <a:r>
              <a:rPr lang="ru-RU" sz="2800" b="1" dirty="0" smtClean="0">
                <a:solidFill>
                  <a:srgbClr val="FF0000"/>
                </a:solidFill>
              </a:rPr>
              <a:t/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556792"/>
            <a:ext cx="7200800" cy="482453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 обеспечение естественности перехода из  детского сада в школу;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углубление интереса к жизни в школе;     обеспечение единства воспитательного          влияния школы и семьи;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помощь семьи в новой ситуации,                  возникающей при поступлении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   ребенка</a:t>
            </a:r>
            <a:r>
              <a:rPr lang="ru-RU" sz="2400" dirty="0">
                <a:solidFill>
                  <a:schemeClr val="bg1"/>
                </a:solidFill>
                <a:latin typeface="Arial Black" pitchFamily="34" charset="0"/>
              </a:rPr>
              <a:t> </a:t>
            </a:r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в школу. 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44" y="692696"/>
            <a:ext cx="1382556" cy="792088"/>
          </a:xfrm>
          <a:prstGeom prst="rect">
            <a:avLst/>
          </a:prstGeom>
          <a:solidFill>
            <a:srgbClr val="0000CC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16256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>Стандарт ориентирован на становление личностных характеристик выпускника </a:t>
            </a:r>
            <a:b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Arial Black" pitchFamily="34" charset="0"/>
              </a:rPr>
              <a:t>(«портрет выпускника начальной школы»)</a:t>
            </a:r>
            <a:endParaRPr lang="ru-RU" sz="1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79104" y="1772816"/>
            <a:ext cx="756084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любящий свой народ, свой край и свою Родину;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5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уважающий и принимающий ценности семьи и общества;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5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любознательный, активно и заинтересованно познающий мир;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5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владеющий основами умения учиться, способный к организации     собственной деятельности;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5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готовый самостоятельно действовать и отвечать за свои поступки перед семьей и обществом;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5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доброжелательный, умеющий слушать и слышать собеседника, обосновывать  свою позицию, высказывать свое мнение;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sz="5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выполняющий правила здорового и безопасного для себя и окружающих образа жизни. </a:t>
            </a: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604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3412721"/>
              </p:ext>
            </p:extLst>
          </p:nvPr>
        </p:nvGraphicFramePr>
        <p:xfrm>
          <a:off x="1259632" y="548680"/>
          <a:ext cx="7488832" cy="50037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52428"/>
                <a:gridCol w="3636404"/>
              </a:tblGrid>
              <a:tr h="52272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Образовательные области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  дошкольного образования 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Предметные области  начального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  <a:latin typeface="Arial Black" pitchFamily="34" charset="0"/>
                        </a:rPr>
                        <a:t>  </a:t>
                      </a:r>
                      <a:endParaRPr lang="ru-RU" dirty="0">
                        <a:solidFill>
                          <a:srgbClr val="C0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227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Социально-коммуникативное развитие 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Филология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227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Познавательное развитие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Математика и информатика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61873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Речевое  развитие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Обществознание и естествознание</a:t>
                      </a:r>
                    </a:p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(Окружающий мир)</a:t>
                      </a:r>
                    </a:p>
                  </a:txBody>
                  <a:tcPr/>
                </a:tc>
              </a:tr>
              <a:tr h="87072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Художественно-эстетическое  развитие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Основы  духовно-нравственной культуры народов России 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2272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Физическое развитие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Искусство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22722">
                <a:tc>
                  <a:txBody>
                    <a:bodyPr/>
                    <a:lstStyle/>
                    <a:p>
                      <a:endParaRPr lang="ru-RU" sz="1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Технология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522722">
                <a:tc>
                  <a:txBody>
                    <a:bodyPr/>
                    <a:lstStyle/>
                    <a:p>
                      <a:endParaRPr lang="ru-RU" sz="160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Arial Black" pitchFamily="34" charset="0"/>
                        </a:rPr>
                        <a:t>Физическая культура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421737"/>
            <a:ext cx="795114" cy="1008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416630"/>
            <a:ext cx="1137098" cy="961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0444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29196"/>
            <a:ext cx="74888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ru-RU" b="1" dirty="0">
              <a:solidFill>
                <a:srgbClr val="FF0000"/>
              </a:solidFill>
              <a:latin typeface="Arial Black" pitchFamily="34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Arial Black" pitchFamily="34" charset="0"/>
              </a:rPr>
              <a:t>Совместные мероприятия МДОУ №26 и МУ СОШ №13:</a:t>
            </a:r>
          </a:p>
          <a:p>
            <a:pPr algn="just"/>
            <a:endParaRPr lang="ru-RU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Индивидуальные беседы педагогов ДОУ, работающих с детьми подготовительных групп с педагогом-психологом школы и учителями начальных классов.</a:t>
            </a: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Тематические встречи педагогов ДОУ и СОШ по теме преемственности.</a:t>
            </a: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Взаимное посещение занятий и уроков.</a:t>
            </a:r>
          </a:p>
          <a:p>
            <a:pPr algn="just"/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  <a:latin typeface="Arial Black" pitchFamily="34" charset="0"/>
              </a:rPr>
              <a:t>Индивидуальные консультации педагога-психолога родителей выпускников ДОУ.</a:t>
            </a: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  <a:p>
            <a:pPr marL="285750" indent="-285750" algn="just">
              <a:buFontTx/>
              <a:buChar char="-"/>
            </a:pPr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679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355025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46992"/>
            <a:ext cx="367240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111" y="3717032"/>
            <a:ext cx="3500115" cy="257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20072" y="4517812"/>
            <a:ext cx="3384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 Black" pitchFamily="34" charset="0"/>
                <a:ea typeface="Calibri"/>
              </a:rPr>
              <a:t>Познавательная викторина на базе ДОУ</a:t>
            </a:r>
          </a:p>
          <a:p>
            <a:pPr algn="ctr"/>
            <a:r>
              <a:rPr lang="ru-RU" dirty="0">
                <a:solidFill>
                  <a:srgbClr val="C00000"/>
                </a:solidFill>
                <a:latin typeface="Arial Black" pitchFamily="34" charset="0"/>
                <a:ea typeface="Calibri"/>
              </a:rPr>
              <a:t>«Хочу все знать» 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19396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548680"/>
            <a:ext cx="6984776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2554548" y="46882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dirty="0" smtClean="0">
                <a:solidFill>
                  <a:srgbClr val="C00000"/>
                </a:solidFill>
                <a:latin typeface="Arial Black" pitchFamily="34" charset="0"/>
                <a:ea typeface="Calibri"/>
              </a:rPr>
              <a:t>Экскурсия в мини краеведческий музей школы</a:t>
            </a:r>
            <a:endParaRPr lang="ru-RU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077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7816" y="539388"/>
            <a:ext cx="49753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Список литературы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1340768"/>
            <a:ext cx="712879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rgbClr val="333333"/>
                </a:solidFill>
                <a:latin typeface="Arial Black" pitchFamily="34" charset="0"/>
              </a:rPr>
              <a:t> </a:t>
            </a:r>
            <a:r>
              <a:rPr lang="ru-RU" sz="1400" dirty="0" err="1" smtClean="0">
                <a:solidFill>
                  <a:srgbClr val="333333"/>
                </a:solidFill>
                <a:latin typeface="Arial Black" pitchFamily="34" charset="0"/>
              </a:rPr>
              <a:t>Аншукова</a:t>
            </a:r>
            <a:r>
              <a:rPr lang="ru-RU" sz="1400" dirty="0" smtClean="0">
                <a:solidFill>
                  <a:srgbClr val="333333"/>
                </a:solidFill>
                <a:latin typeface="Arial Black" pitchFamily="34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Arial Black" pitchFamily="34" charset="0"/>
              </a:rPr>
              <a:t>Е.Ю. Организация работы по преемственности между ДОУ и общеобразовательной школой // Начальная школа плюс ДО и После. - </a:t>
            </a:r>
            <a:r>
              <a:rPr lang="ru-RU" sz="1400" dirty="0" smtClean="0">
                <a:solidFill>
                  <a:srgbClr val="333333"/>
                </a:solidFill>
                <a:latin typeface="Arial Black" pitchFamily="34" charset="0"/>
              </a:rPr>
              <a:t>2009 </a:t>
            </a:r>
            <a:r>
              <a:rPr lang="ru-RU" sz="1400" dirty="0">
                <a:solidFill>
                  <a:srgbClr val="333333"/>
                </a:solidFill>
                <a:latin typeface="Arial Black" pitchFamily="34" charset="0"/>
              </a:rPr>
              <a:t>- №10</a:t>
            </a:r>
            <a:r>
              <a:rPr lang="ru-RU" sz="1400" dirty="0" smtClean="0">
                <a:solidFill>
                  <a:srgbClr val="333333"/>
                </a:solidFill>
                <a:latin typeface="Arial Black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ru-RU" sz="1400" dirty="0">
              <a:solidFill>
                <a:srgbClr val="333333"/>
              </a:solidFill>
              <a:latin typeface="Arial Black" pitchFamily="34" charset="0"/>
            </a:endParaRPr>
          </a:p>
          <a:p>
            <a:pPr>
              <a:buFont typeface="+mj-lt"/>
              <a:buAutoNum type="arabicPeriod"/>
            </a:pPr>
            <a:r>
              <a:rPr lang="ru-RU" sz="1400" dirty="0" smtClean="0">
                <a:solidFill>
                  <a:srgbClr val="333333"/>
                </a:solidFill>
                <a:latin typeface="Arial Black" pitchFamily="34" charset="0"/>
              </a:rPr>
              <a:t> </a:t>
            </a:r>
            <a:r>
              <a:rPr lang="ru-RU" sz="1400" dirty="0" err="1" smtClean="0">
                <a:solidFill>
                  <a:srgbClr val="333333"/>
                </a:solidFill>
                <a:latin typeface="Arial Black" pitchFamily="34" charset="0"/>
              </a:rPr>
              <a:t>Бадулина</a:t>
            </a:r>
            <a:r>
              <a:rPr lang="ru-RU" sz="1400" dirty="0" smtClean="0">
                <a:solidFill>
                  <a:srgbClr val="333333"/>
                </a:solidFill>
                <a:latin typeface="Arial Black" pitchFamily="34" charset="0"/>
              </a:rPr>
              <a:t> </a:t>
            </a:r>
            <a:r>
              <a:rPr lang="ru-RU" sz="1400" dirty="0">
                <a:solidFill>
                  <a:srgbClr val="333333"/>
                </a:solidFill>
                <a:latin typeface="Arial Black" pitchFamily="34" charset="0"/>
              </a:rPr>
              <a:t>О.И. К проблеме преемственности дошкольного начального образования // Начальная школа. – 2002 - №1</a:t>
            </a:r>
            <a:r>
              <a:rPr lang="ru-RU" sz="1400" dirty="0" smtClean="0">
                <a:solidFill>
                  <a:srgbClr val="333333"/>
                </a:solidFill>
                <a:latin typeface="Arial Black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endParaRPr lang="ru-RU" sz="1400" dirty="0" smtClean="0">
              <a:solidFill>
                <a:srgbClr val="333333"/>
              </a:solidFill>
              <a:latin typeface="Arial Black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sz="1400" dirty="0">
                <a:solidFill>
                  <a:srgbClr val="333333"/>
                </a:solidFill>
                <a:latin typeface="Arial Black" pitchFamily="34" charset="0"/>
              </a:rPr>
              <a:t>https://yandex.ru/images?stype=image&amp;lr=19&amp;parent-reqid=1571132788277306-1765927121704793668100105-man1-3470&amp;source=wiz</a:t>
            </a:r>
            <a:endParaRPr lang="ru-RU" sz="1400" b="0" i="0" dirty="0">
              <a:solidFill>
                <a:srgbClr val="333333"/>
              </a:solidFill>
              <a:effectLst/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5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</TotalTime>
  <Words>384</Words>
  <Application>Microsoft Office PowerPoint</Application>
  <PresentationFormat>Экран (4:3)</PresentationFormat>
  <Paragraphs>67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«Преемственность  детского сада и школы»</vt:lpstr>
      <vt:lpstr>Преемственность  ДОУ и школы</vt:lpstr>
      <vt:lpstr>Основными задачами сотрудничества  ДОУ и школы являются: </vt:lpstr>
      <vt:lpstr>Стандарт ориентирован на становление личностных характеристик выпускника  («портрет выпускника начальной школы»)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Admin</cp:lastModifiedBy>
  <cp:revision>66</cp:revision>
  <dcterms:created xsi:type="dcterms:W3CDTF">2014-02-25T17:11:41Z</dcterms:created>
  <dcterms:modified xsi:type="dcterms:W3CDTF">2022-09-21T16:47:26Z</dcterms:modified>
</cp:coreProperties>
</file>