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60" r:id="rId5"/>
    <p:sldId id="283" r:id="rId6"/>
    <p:sldId id="261" r:id="rId7"/>
    <p:sldId id="264" r:id="rId8"/>
    <p:sldId id="262" r:id="rId9"/>
    <p:sldId id="263" r:id="rId10"/>
    <p:sldId id="266" r:id="rId11"/>
    <p:sldId id="276" r:id="rId12"/>
    <p:sldId id="278" r:id="rId13"/>
    <p:sldId id="277" r:id="rId14"/>
    <p:sldId id="267" r:id="rId15"/>
    <p:sldId id="279" r:id="rId16"/>
    <p:sldId id="270" r:id="rId17"/>
    <p:sldId id="282" r:id="rId18"/>
    <p:sldId id="268" r:id="rId19"/>
    <p:sldId id="281" r:id="rId20"/>
    <p:sldId id="265" r:id="rId21"/>
    <p:sldId id="284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807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340" autoAdjust="0"/>
  </p:normalViewPr>
  <p:slideViewPr>
    <p:cSldViewPr>
      <p:cViewPr varScale="1">
        <p:scale>
          <a:sx n="61" d="100"/>
          <a:sy n="61" d="100"/>
        </p:scale>
        <p:origin x="-16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B88CE-2B5F-49C8-B984-3B2C851FC4D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6180B-2632-4FDD-A263-EDEA1DBE3C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72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800" b="1" dirty="0" smtClean="0">
                <a:latin typeface="Cambria" pitchFamily="18" charset="0"/>
              </a:rPr>
              <a:t>Картина мира ребенка, жертвы психологического насилия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800" dirty="0" smtClean="0">
                <a:latin typeface="Cambria" pitchFamily="18" charset="0"/>
              </a:rPr>
              <a:t>Мир непредсказуемый, неизвестный, не на что опереться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800" dirty="0" smtClean="0">
                <a:latin typeface="Cambria" pitchFamily="18" charset="0"/>
              </a:rPr>
              <a:t>Мир страшный, жестокий и безразличный       Людям нет дела до других людей</a:t>
            </a:r>
            <a:endParaRPr lang="ru-RU" sz="8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800" dirty="0" smtClean="0">
                <a:latin typeface="Cambria" pitchFamily="18" charset="0"/>
              </a:rPr>
              <a:t>Я – ничтожество («мусор», «меня нашли на помойке», «ничто и звать никак, я ничего не стою»)</a:t>
            </a:r>
            <a:endParaRPr lang="ru-RU" sz="8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800" dirty="0" smtClean="0">
                <a:latin typeface="Cambria" pitchFamily="18" charset="0"/>
              </a:rPr>
              <a:t>Я ничего никогда не достигну («я </a:t>
            </a:r>
            <a:r>
              <a:rPr lang="ru-RU" sz="800" dirty="0" err="1" smtClean="0">
                <a:latin typeface="Cambria" pitchFamily="18" charset="0"/>
              </a:rPr>
              <a:t>дурак</a:t>
            </a:r>
            <a:r>
              <a:rPr lang="ru-RU" sz="800" dirty="0" smtClean="0">
                <a:latin typeface="Cambria" pitchFamily="18" charset="0"/>
              </a:rPr>
              <a:t>, тупой, у меня не получится, ничего хорошего никогда не произойдет, хорошее не для меня»)</a:t>
            </a:r>
            <a:endParaRPr lang="ru-RU" sz="8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800" dirty="0" smtClean="0">
                <a:latin typeface="Cambria" pitchFamily="18" charset="0"/>
              </a:rPr>
              <a:t>Я никому не нужен, Я во всем виноват,(« все плохое из-за меня, я всем мешаю, лучше бы меня не было»)</a:t>
            </a:r>
            <a:endParaRPr lang="ru-RU" sz="8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800" dirty="0" smtClean="0">
                <a:latin typeface="Cambria" pitchFamily="18" charset="0"/>
              </a:rPr>
              <a:t>Все злые, я тоже буду злым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800" b="1" dirty="0" smtClean="0">
                <a:latin typeface="Cambria" pitchFamily="18" charset="0"/>
              </a:rPr>
              <a:t>Экономическое насилие как вариант </a:t>
            </a:r>
            <a:r>
              <a:rPr lang="ru-RU" sz="800" b="1" dirty="0" err="1" smtClean="0">
                <a:latin typeface="Cambria" pitchFamily="18" charset="0"/>
              </a:rPr>
              <a:t>писхологического</a:t>
            </a:r>
            <a:r>
              <a:rPr lang="ru-RU" sz="800" b="1" dirty="0" smtClean="0">
                <a:latin typeface="Cambria" pitchFamily="18" charset="0"/>
              </a:rPr>
              <a:t> </a:t>
            </a:r>
            <a:r>
              <a:rPr lang="ru-RU" sz="800" dirty="0" smtClean="0">
                <a:latin typeface="Cambria" pitchFamily="18" charset="0"/>
              </a:rPr>
              <a:t>– это манипулирование взрослыми ребенком, как объектом торга, монетизация  его основной деятельности, контроль поведение с помощью денег.</a:t>
            </a:r>
            <a:endParaRPr lang="ru-RU" sz="8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800" b="1" dirty="0" smtClean="0">
                <a:latin typeface="Cambria" pitchFamily="18" charset="0"/>
              </a:rPr>
              <a:t> Духовное</a:t>
            </a:r>
            <a:r>
              <a:rPr lang="ru-RU" sz="800" dirty="0" smtClean="0">
                <a:latin typeface="Cambria" pitchFamily="18" charset="0"/>
              </a:rPr>
              <a:t> – вовлечение в секты, запугивание высшими силами, отрицание высшей   справедливости, отрицание  бога любящего и всепрощающего.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900" b="1" dirty="0" smtClean="0">
                <a:latin typeface="Cambria" pitchFamily="18" charset="0"/>
              </a:rPr>
              <a:t>Картина мира при духовном насилии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 dirty="0" smtClean="0">
                <a:latin typeface="Cambria" pitchFamily="18" charset="0"/>
              </a:rPr>
              <a:t>Мир страшен, так как наказание неминуемо     Человек греховен от рождения    Страдания – цель бытия</a:t>
            </a:r>
            <a:endParaRPr lang="ru-RU" sz="9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 dirty="0" smtClean="0">
                <a:latin typeface="Cambria" pitchFamily="18" charset="0"/>
              </a:rPr>
              <a:t>Все усилия – тщетны     В мире нет закона и порядка</a:t>
            </a:r>
            <a:endParaRPr lang="ru-RU" sz="9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900" dirty="0" smtClean="0">
                <a:latin typeface="Cambria" pitchFamily="18" charset="0"/>
              </a:rPr>
              <a:t>Нет высшей справедливости, каждый себе закон</a:t>
            </a:r>
            <a:endParaRPr lang="ru-RU" sz="100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600" b="1" dirty="0" smtClean="0">
                <a:latin typeface="Cambria" pitchFamily="18" charset="0"/>
              </a:rPr>
              <a:t>Картина мира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600" b="1" dirty="0" smtClean="0">
                <a:latin typeface="Cambria" pitchFamily="18" charset="0"/>
              </a:rPr>
              <a:t>Секс – самое главное в жизни        Дети должны удовлетворять взрослых.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600" b="1" dirty="0" smtClean="0">
                <a:latin typeface="Cambria" pitchFamily="18" charset="0"/>
              </a:rPr>
              <a:t>Дети удовлетворяют взрослых, участвуя в развратных действиях (когда они ведут себя сексуально).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600" b="1" dirty="0" smtClean="0">
                <a:latin typeface="Cambria" pitchFamily="18" charset="0"/>
              </a:rPr>
              <a:t>Детям  нельзя рассказывать о случившемся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600" b="1" dirty="0" smtClean="0">
                <a:latin typeface="Cambria" pitchFamily="18" charset="0"/>
              </a:rPr>
              <a:t>Дети имеют странную власть, которая заставляет взрослых терять контроль над собой                   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600" b="1" dirty="0" smtClean="0">
                <a:latin typeface="Cambria" pitchFamily="18" charset="0"/>
              </a:rPr>
              <a:t>Ребенок  не может попросить о том, что ему нужно,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600" b="1" dirty="0" smtClean="0">
                <a:latin typeface="Cambria" pitchFamily="18" charset="0"/>
              </a:rPr>
              <a:t>Ребенок не получит того, что  ему нужно, если не будет вести себя сексуально,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600" b="1" dirty="0" smtClean="0">
                <a:latin typeface="Cambria" pitchFamily="18" charset="0"/>
              </a:rPr>
              <a:t>Мир вокруг страшен,          Люди оставляют других людей, когда их сексуальные потребности не совпадают,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600" b="1" dirty="0" smtClean="0">
                <a:latin typeface="Cambria" pitchFamily="18" charset="0"/>
              </a:rPr>
              <a:t>У взрослых есть право делать с ребенком все, что они хотят,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600" b="1" dirty="0" smtClean="0">
                <a:latin typeface="Cambria" pitchFamily="18" charset="0"/>
              </a:rPr>
              <a:t>Если взрослые не получат того, что они хотят, они могут бросить ребенка или наказать его.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600" b="1" dirty="0" smtClean="0">
                <a:latin typeface="Cambria" pitchFamily="18" charset="0"/>
              </a:rPr>
              <a:t>Родители не защищают детей.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600" b="1" dirty="0" smtClean="0">
                <a:latin typeface="Cambria" pitchFamily="18" charset="0"/>
              </a:rPr>
              <a:t>Дети обязаны делать то, что от них хотят взрослые,              Дети не могут испытывать чувства или выражать их.</a:t>
            </a:r>
          </a:p>
          <a:p>
            <a:pPr>
              <a:spcBef>
                <a:spcPct val="0"/>
              </a:spcBef>
            </a:pPr>
            <a:endParaRPr lang="ru-RU" sz="1000" dirty="0" smtClean="0"/>
          </a:p>
          <a:p>
            <a:pPr algn="ctr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900" dirty="0" smtClean="0">
                <a:latin typeface="Cambria" pitchFamily="18" charset="0"/>
              </a:rPr>
              <a:t>У жертв сексуального насилия выделен так называемый</a:t>
            </a:r>
            <a:r>
              <a:rPr lang="ru-RU" sz="900" b="1" i="1" dirty="0" smtClean="0">
                <a:latin typeface="Cambria" pitchFamily="18" charset="0"/>
              </a:rPr>
              <a:t> “патопсихологический </a:t>
            </a:r>
            <a:r>
              <a:rPr lang="ru-RU" sz="900" b="1" i="1" dirty="0" err="1" smtClean="0">
                <a:latin typeface="Cambria" pitchFamily="18" charset="0"/>
              </a:rPr>
              <a:t>симптомокомплекс</a:t>
            </a:r>
            <a:r>
              <a:rPr lang="ru-RU" sz="900" b="1" i="1" dirty="0" smtClean="0">
                <a:latin typeface="Cambria" pitchFamily="18" charset="0"/>
              </a:rPr>
              <a:t> </a:t>
            </a:r>
            <a:r>
              <a:rPr lang="ru-RU" sz="900" b="1" i="1" dirty="0" err="1" smtClean="0">
                <a:latin typeface="Cambria" pitchFamily="18" charset="0"/>
              </a:rPr>
              <a:t>виктимности</a:t>
            </a:r>
            <a:r>
              <a:rPr lang="ru-RU" sz="900" b="1" i="1" dirty="0" smtClean="0">
                <a:latin typeface="Cambria" pitchFamily="18" charset="0"/>
              </a:rPr>
              <a:t>”</a:t>
            </a:r>
            <a:r>
              <a:rPr lang="ru-RU" sz="900" dirty="0" smtClean="0">
                <a:latin typeface="Cambria" pitchFamily="18" charset="0"/>
              </a:rPr>
              <a:t>, который характеризуется </a:t>
            </a:r>
            <a:r>
              <a:rPr lang="ru-RU" sz="900" b="1" dirty="0" smtClean="0">
                <a:latin typeface="Cambria" pitchFamily="18" charset="0"/>
              </a:rPr>
              <a:t>нарушением способности</a:t>
            </a:r>
            <a:r>
              <a:rPr lang="ru-RU" sz="900" dirty="0" smtClean="0">
                <a:latin typeface="Cambria" pitchFamily="18" charset="0"/>
              </a:rPr>
              <a:t> потерпевших </a:t>
            </a:r>
            <a:r>
              <a:rPr lang="ru-RU" sz="900" b="1" dirty="0" smtClean="0">
                <a:latin typeface="Cambria" pitchFamily="18" charset="0"/>
              </a:rPr>
              <a:t>понимать характер и значение сексуальных действий</a:t>
            </a:r>
            <a:r>
              <a:rPr lang="ru-RU" sz="900" dirty="0" smtClean="0">
                <a:latin typeface="Cambria" pitchFamily="18" charset="0"/>
              </a:rPr>
              <a:t>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900" dirty="0" smtClean="0">
                <a:latin typeface="Cambria" pitchFamily="18" charset="0"/>
              </a:rPr>
              <a:t>и (или) регулировать свое поведение в соответствии со сложившейся ситуацией возможного сексуального насилия в результате взаимодействия возрастного, дизонтогенетического и психопатологического факторов.</a:t>
            </a:r>
          </a:p>
          <a:p>
            <a:pPr>
              <a:spcBef>
                <a:spcPct val="0"/>
              </a:spcBef>
            </a:pPr>
            <a:r>
              <a:rPr lang="ru-RU" sz="1000" dirty="0" smtClean="0"/>
              <a:t>Отдаленные последствия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900" dirty="0" smtClean="0">
                <a:latin typeface="Cambria" pitchFamily="18" charset="0"/>
              </a:rPr>
              <a:t>У всех жертв сексуального насилия наблюдаются </a:t>
            </a:r>
            <a:r>
              <a:rPr lang="ru-RU" sz="900" b="1" dirty="0" smtClean="0">
                <a:latin typeface="Cambria" pitchFamily="18" charset="0"/>
              </a:rPr>
              <a:t>нарушение </a:t>
            </a:r>
            <a:r>
              <a:rPr lang="ru-RU" sz="900" b="1" dirty="0" err="1" smtClean="0">
                <a:latin typeface="Cambria" pitchFamily="18" charset="0"/>
              </a:rPr>
              <a:t>психосексуального</a:t>
            </a:r>
            <a:r>
              <a:rPr lang="ru-RU" sz="900" b="1" dirty="0" smtClean="0">
                <a:latin typeface="Cambria" pitchFamily="18" charset="0"/>
              </a:rPr>
              <a:t> развития</a:t>
            </a:r>
            <a:r>
              <a:rPr lang="ru-RU" sz="900" dirty="0" smtClean="0">
                <a:latin typeface="Cambria" pitchFamily="18" charset="0"/>
              </a:rPr>
              <a:t> от </a:t>
            </a:r>
            <a:r>
              <a:rPr lang="ru-RU" sz="900" b="1" dirty="0" smtClean="0">
                <a:latin typeface="Cambria" pitchFamily="18" charset="0"/>
              </a:rPr>
              <a:t>отвращения и страха</a:t>
            </a:r>
            <a:r>
              <a:rPr lang="ru-RU" sz="900" dirty="0" smtClean="0">
                <a:latin typeface="Cambria" pitchFamily="18" charset="0"/>
              </a:rPr>
              <a:t> близких, интимных, отношений до </a:t>
            </a:r>
            <a:r>
              <a:rPr lang="ru-RU" sz="900" b="1" dirty="0" smtClean="0">
                <a:latin typeface="Cambria" pitchFamily="18" charset="0"/>
              </a:rPr>
              <a:t>постоянной потребности в сексуальных контактах.</a:t>
            </a:r>
            <a:r>
              <a:rPr lang="ru-RU" sz="900" dirty="0" smtClean="0">
                <a:latin typeface="Cambria" pitchFamily="18" charset="0"/>
              </a:rPr>
              <a:t> 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900" dirty="0" smtClean="0">
                <a:latin typeface="Cambria" pitchFamily="18" charset="0"/>
              </a:rPr>
              <a:t>У девочек  данные нарушения приводят  либо к отрицанию своей </a:t>
            </a:r>
            <a:r>
              <a:rPr lang="ru-RU" sz="900" dirty="0" err="1" smtClean="0">
                <a:latin typeface="Cambria" pitchFamily="18" charset="0"/>
              </a:rPr>
              <a:t>феминности</a:t>
            </a:r>
            <a:r>
              <a:rPr lang="ru-RU" sz="900" dirty="0" smtClean="0">
                <a:latin typeface="Cambria" pitchFamily="18" charset="0"/>
              </a:rPr>
              <a:t> либо к </a:t>
            </a:r>
            <a:r>
              <a:rPr lang="ru-RU" sz="900" dirty="0" err="1" smtClean="0">
                <a:latin typeface="Cambria" pitchFamily="18" charset="0"/>
              </a:rPr>
              <a:t>гиперсексулизированному</a:t>
            </a:r>
            <a:r>
              <a:rPr lang="ru-RU" sz="900" dirty="0" smtClean="0">
                <a:latin typeface="Cambria" pitchFamily="18" charset="0"/>
              </a:rPr>
              <a:t> поведению.  </a:t>
            </a:r>
          </a:p>
          <a:p>
            <a:pPr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900" dirty="0" smtClean="0">
                <a:latin typeface="Cambria" pitchFamily="18" charset="0"/>
              </a:rPr>
              <a:t>У юношей - к  нарушениям сексуальной идентичности и к самореализации через модели «жертвы» или «насильника».</a:t>
            </a:r>
          </a:p>
          <a:p>
            <a:pPr>
              <a:spcBef>
                <a:spcPct val="0"/>
              </a:spcBef>
            </a:pPr>
            <a:endParaRPr lang="ru-RU" sz="100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1C7E437-C422-4C51-A25B-343FCA5929B7}" type="slidenum">
              <a:rPr lang="ru-RU" altLang="ru-RU" b="0">
                <a:cs typeface="Arial" charset="0"/>
              </a:rPr>
              <a:pPr algn="r" eaLnBrk="1" hangingPunct="1">
                <a:spcBef>
                  <a:spcPct val="0"/>
                </a:spcBef>
              </a:pPr>
              <a:t>22</a:t>
            </a:fld>
            <a:endParaRPr lang="ru-RU" altLang="ru-RU" b="0">
              <a:cs typeface="Arial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b="1" smtClean="0"/>
          </a:p>
        </p:txBody>
      </p:sp>
    </p:spTree>
    <p:extLst>
      <p:ext uri="{BB962C8B-B14F-4D97-AF65-F5344CB8AC3E}">
        <p14:creationId xmlns:p14="http://schemas.microsoft.com/office/powerpoint/2010/main" val="1265618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103AD37-2DF5-4A23-B4A8-1074B08FB86E}" type="slidenum">
              <a:rPr lang="ru-RU" altLang="ru-RU" b="0">
                <a:cs typeface="Arial" charset="0"/>
              </a:rPr>
              <a:pPr algn="r" eaLnBrk="1" hangingPunct="1">
                <a:spcBef>
                  <a:spcPct val="0"/>
                </a:spcBef>
              </a:pPr>
              <a:t>23</a:t>
            </a:fld>
            <a:endParaRPr lang="ru-RU" altLang="ru-RU" b="0">
              <a:cs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b="1" smtClean="0"/>
          </a:p>
        </p:txBody>
      </p:sp>
    </p:spTree>
    <p:extLst>
      <p:ext uri="{BB962C8B-B14F-4D97-AF65-F5344CB8AC3E}">
        <p14:creationId xmlns:p14="http://schemas.microsoft.com/office/powerpoint/2010/main" val="697776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4C3BF69-19B8-4BDA-9054-F124393452BB}" type="slidenum">
              <a:rPr lang="ru-RU" altLang="ru-RU" b="0">
                <a:cs typeface="Arial" charset="0"/>
              </a:rPr>
              <a:pPr algn="r" eaLnBrk="1" hangingPunct="1">
                <a:spcBef>
                  <a:spcPct val="0"/>
                </a:spcBef>
              </a:pPr>
              <a:t>24</a:t>
            </a:fld>
            <a:endParaRPr lang="ru-RU" altLang="ru-RU" b="0">
              <a:cs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b="1" smtClean="0"/>
          </a:p>
        </p:txBody>
      </p:sp>
    </p:spTree>
    <p:extLst>
      <p:ext uri="{BB962C8B-B14F-4D97-AF65-F5344CB8AC3E}">
        <p14:creationId xmlns:p14="http://schemas.microsoft.com/office/powerpoint/2010/main" val="422204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18.xml"/><Relationship Id="rId4" Type="http://schemas.openxmlformats.org/officeDocument/2006/relationships/slide" Target="slide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:\Users\o.kucherova\Desktop\обложки\Технология раннего выявления семейного неблагополучия.cdr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17" b="2450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404664"/>
            <a:ext cx="8229600" cy="43691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CA0000"/>
                </a:solidFill>
              </a:rPr>
              <a:t>Пренебрежение нуждами</a:t>
            </a:r>
            <a:endParaRPr lang="ru-RU" sz="3200" b="1" dirty="0" smtClean="0">
              <a:effectLst/>
            </a:endParaRP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908720"/>
            <a:ext cx="8229600" cy="554461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ru-RU" sz="2400" b="1" i="1" dirty="0" smtClean="0"/>
              <a:t>нежелание или неспособность</a:t>
            </a:r>
            <a:r>
              <a:rPr lang="ru-RU" sz="2400" dirty="0" smtClean="0"/>
              <a:t>  родителей или воспитателей удовлетворять основные физические и эмоциональные потребности ребенка и его потребности в безопасной среде обитания, питании и медицинском обслуживании. </a:t>
            </a:r>
          </a:p>
          <a:p>
            <a:pPr algn="ctr">
              <a:lnSpc>
                <a:spcPct val="80000"/>
              </a:lnSpc>
              <a:buFontTx/>
              <a:buNone/>
              <a:defRPr/>
            </a:pPr>
            <a:endParaRPr lang="ru-RU" sz="2400" dirty="0" smtClean="0"/>
          </a:p>
          <a:p>
            <a:pPr algn="ctr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Причины пренебрежения </a:t>
            </a:r>
            <a:r>
              <a:rPr lang="ru-RU" sz="2400" b="1" dirty="0" smtClean="0">
                <a:solidFill>
                  <a:srgbClr val="C00000"/>
                </a:solidFill>
              </a:rPr>
              <a:t>нуждами</a:t>
            </a:r>
          </a:p>
          <a:p>
            <a:pPr algn="ctr">
              <a:lnSpc>
                <a:spcPct val="80000"/>
              </a:lnSpc>
              <a:buFontTx/>
              <a:buNone/>
              <a:defRPr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НЕДОСТАТОК ЗНАНИЙ О НУЖДАХ РЕБЕНКА</a:t>
            </a:r>
          </a:p>
          <a:p>
            <a:pPr>
              <a:lnSpc>
                <a:spcPct val="80000"/>
              </a:lnSpc>
              <a:defRPr/>
            </a:pPr>
            <a:r>
              <a:rPr lang="ru-RU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НЕУМЕНИЕ РАСПОРЯЖАТЬСЯ ДЕНЕЖНЫМИ СРЕДСТВАМИ</a:t>
            </a:r>
            <a:endParaRPr lang="en-US" alt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ru-RU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НЕУМЕНИЕ ПЛАНИРОВАТЬ</a:t>
            </a:r>
            <a:endParaRPr lang="en-US" alt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ru-RU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НЕПОНИМАНИЕ НУЖД РЕБЕНКА</a:t>
            </a:r>
            <a:endParaRPr lang="en-US" alt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ru-RU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СТРЕСС</a:t>
            </a:r>
            <a:endParaRPr lang="en-US" alt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80000"/>
              </a:lnSpc>
              <a:defRPr/>
            </a:pPr>
            <a:r>
              <a:rPr lang="ru-RU" alt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НИЗКИЙ СОЦИАЛЬНО-ЭКОНОМИЧЕСКИЙ УРОВЕНЬ</a:t>
            </a:r>
            <a:endParaRPr lang="ru-RU" sz="2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" grpId="0"/>
      <p:bldP spid="1003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410471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Признаки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пренебрежения нуждами у детей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случаях полного неудовлетворения потребностей последствия видны невооруженным глазом: ребенок выглядит истощенным, больным, имеет серьезные травмы, явно отстает в развитии. Менее серьезные случаи выявить сложнее – зачастую они вообще остаются незамеченными.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детей пренебрежение нуждами чаще всего проявляется во внешнем виде и в поведении. Можно предполагать, что ребенок находится в ситуации пренебрежения нуждами, если он: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носит одежду несоответствующего размера, грязную, порванную; или одет не по погоде (например, зимой ходит в летней одежде);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голоден, просит, крадет или запасает еду (например, при отсутствии организованного в школе питания приходит без завтрака);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часто выглядит вялым, уставшим,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невыспавшимся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ослабленным;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часто занят с младшими братьями или сестрами, выполняя родительские функции;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выглядит запущенным, немытым, от него плохо пахнет;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 проходил медицинского осмотра, имеет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нелеченные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раны, при расспросе говорит о том, что у него нет дома или о нем никто не заботится.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4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23527" y="1413111"/>
            <a:ext cx="849694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Картина мира ребенка, подвергшегося пренебрежению нуждами: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Я ничего не стою.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Я никому не нужен.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Меня «нашли на помойке».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30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30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30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0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56895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Признаки возможного пренебрежения нуждами ребенка у родителей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проявляет равнодушие и безразличие по отношению к ребенку;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выглядит апатичным или депрессивным;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проявляет странности в поведении или ведет себя иррациональным образом;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злоупотребляет алкоголем или наркотиками;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отрицает наличие проблем или обвиняет ребенка;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считает ребенка испорченным, рассматривает как обузу для себя;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видит в ребенке в первую очередь средство удовлетворения своих собственных потребностей.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7740352" y="5852309"/>
            <a:ext cx="504056" cy="440003"/>
          </a:xfrm>
          <a:prstGeom prst="star5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908720"/>
            <a:ext cx="8229600" cy="43691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b="1" dirty="0" smtClean="0">
                <a:solidFill>
                  <a:srgbClr val="CA0000"/>
                </a:solidFill>
              </a:rPr>
              <a:t>Психоэмоциональное насилие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dirty="0" smtClean="0"/>
              <a:t>Психологический феномен, включающий в себя следующие типы отношения к ребенку: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Отвержение или безразличие;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 Терроризирование или непредсказуемость реакций родителей;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Эксплуатация  или растление, побуждение к </a:t>
            </a:r>
            <a:r>
              <a:rPr lang="ru-RU" dirty="0" err="1" smtClean="0"/>
              <a:t>девиантному</a:t>
            </a:r>
            <a:r>
              <a:rPr lang="ru-RU" dirty="0" smtClean="0"/>
              <a:t> поведению;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 Отказ в эмоциональной близости;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 Изоляция;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Ограничение свободы передвижения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Отказ в удовлетворении потребностей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400" dirty="0" smtClean="0"/>
          </a:p>
          <a:p>
            <a:pPr>
              <a:lnSpc>
                <a:spcPct val="80000"/>
              </a:lnSpc>
              <a:buFontTx/>
              <a:buNone/>
            </a:pPr>
            <a:endParaRPr lang="ru-RU" sz="1600" dirty="0" smtClean="0"/>
          </a:p>
          <a:p>
            <a:pPr>
              <a:lnSpc>
                <a:spcPct val="80000"/>
              </a:lnSpc>
              <a:buFontTx/>
              <a:buNone/>
            </a:pPr>
            <a:endParaRPr lang="ru-RU" sz="1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" grpId="0"/>
      <p:bldP spid="5017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873839"/>
              </p:ext>
            </p:extLst>
          </p:nvPr>
        </p:nvGraphicFramePr>
        <p:xfrm>
          <a:off x="323528" y="404664"/>
          <a:ext cx="8568952" cy="3384376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338437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Эмоциональное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насилие</a:t>
                      </a:r>
                      <a:r>
                        <a:rPr lang="ru-RU" sz="2400" dirty="0">
                          <a:solidFill>
                            <a:srgbClr val="C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Calibri"/>
                          <a:ea typeface="Times New Roman"/>
                          <a:cs typeface="Times New Roman"/>
                        </a:rPr>
                        <a:t>редко выступает в качестве самостоятельного психологического феномена и часто может быть связано с физическим насилием или неудовлетворением потребностей детей. Эмоциональный вред, наносимый детям без сопутствующего физического насилия или неудовлетворения физических потребностей, часто находится вне правовой и практической сферы деятельности органов защиты детства, т.к. он трудно доказуем.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9C9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323528" y="3933056"/>
            <a:ext cx="849694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Факторы, указывающие на возможное эмоциональное насилие в отношении ребенка: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непредсказуемость реакций родителей;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частое принижение ребенка, принимающее крайние формы;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словесное умаление достоинства ребенка;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безразличие со стороны родителей.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8208912" cy="635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ambria" pitchFamily="18" charset="0"/>
              </a:rPr>
              <a:t>Картина мира ребенка, жертвы психологического насилия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8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b="1" dirty="0" smtClean="0">
                <a:latin typeface="Cambria" pitchFamily="18" charset="0"/>
              </a:rPr>
              <a:t>Мир непредсказуемый, неизвестный, не на что </a:t>
            </a:r>
            <a:r>
              <a:rPr lang="ru-RU" sz="2000" b="1" dirty="0" smtClean="0">
                <a:latin typeface="Cambria" pitchFamily="18" charset="0"/>
              </a:rPr>
              <a:t>опереться</a:t>
            </a:r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endParaRPr lang="ru-RU" sz="2000" b="1" dirty="0" smtClean="0">
              <a:latin typeface="Cambria" pitchFamily="18" charset="0"/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b="1" dirty="0" smtClean="0">
                <a:latin typeface="Cambria" pitchFamily="18" charset="0"/>
              </a:rPr>
              <a:t>Мир страшный, жестокий и безразличный  </a:t>
            </a:r>
            <a:endParaRPr lang="ru-RU" sz="2000" b="1" dirty="0" smtClean="0">
              <a:latin typeface="Cambria" pitchFamily="18" charset="0"/>
            </a:endParaRPr>
          </a:p>
          <a:p>
            <a:pPr>
              <a:spcBef>
                <a:spcPct val="0"/>
              </a:spcBef>
            </a:pPr>
            <a:r>
              <a:rPr lang="ru-RU" sz="2000" b="1" dirty="0" smtClean="0">
                <a:latin typeface="Cambria" pitchFamily="18" charset="0"/>
              </a:rPr>
              <a:t>    </a:t>
            </a:r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b="1" dirty="0" smtClean="0">
                <a:latin typeface="Cambria" pitchFamily="18" charset="0"/>
              </a:rPr>
              <a:t> </a:t>
            </a:r>
            <a:r>
              <a:rPr lang="ru-RU" sz="2000" b="1" dirty="0" smtClean="0">
                <a:latin typeface="Cambria" pitchFamily="18" charset="0"/>
              </a:rPr>
              <a:t>Людям нет дела до других </a:t>
            </a:r>
            <a:r>
              <a:rPr lang="ru-RU" sz="2000" b="1" dirty="0" smtClean="0">
                <a:latin typeface="Cambria" pitchFamily="18" charset="0"/>
              </a:rPr>
              <a:t>людей</a:t>
            </a:r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endParaRPr lang="ru-RU" sz="2000" b="1" dirty="0" smtClean="0">
              <a:latin typeface="Cambria" pitchFamily="18" charset="0"/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b="1" dirty="0" smtClean="0">
                <a:latin typeface="Cambria" pitchFamily="18" charset="0"/>
              </a:rPr>
              <a:t>Я – ничтожество («мусор», «меня нашли на помойке», «ничто и звать никак, я ничего не стою</a:t>
            </a:r>
            <a:r>
              <a:rPr lang="ru-RU" sz="2000" b="1" dirty="0" smtClean="0">
                <a:latin typeface="Cambria" pitchFamily="18" charset="0"/>
              </a:rPr>
              <a:t>»)</a:t>
            </a:r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endParaRPr lang="ru-RU" sz="2000" b="1" dirty="0" smtClean="0">
              <a:latin typeface="Cambria" pitchFamily="18" charset="0"/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b="1" dirty="0" smtClean="0">
                <a:latin typeface="Cambria" pitchFamily="18" charset="0"/>
              </a:rPr>
              <a:t>Я ничего никогда не достигну («я дурак, тупой, у меня не получится, ничего хорошего никогда не произойдет, хорошее не для меня</a:t>
            </a:r>
            <a:r>
              <a:rPr lang="ru-RU" sz="2000" b="1" dirty="0" smtClean="0">
                <a:latin typeface="Cambria" pitchFamily="18" charset="0"/>
              </a:rPr>
              <a:t>»)</a:t>
            </a:r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endParaRPr lang="ru-RU" sz="2000" b="1" dirty="0" smtClean="0">
              <a:latin typeface="Cambria" pitchFamily="18" charset="0"/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b="1" dirty="0" smtClean="0">
                <a:latin typeface="Cambria" pitchFamily="18" charset="0"/>
              </a:rPr>
              <a:t>Я никому не нужен, Я во всем виноват,(« все плохое из-за меня, я всем мешаю, лучше бы меня не было</a:t>
            </a:r>
            <a:r>
              <a:rPr lang="ru-RU" sz="2000" b="1" dirty="0" smtClean="0">
                <a:latin typeface="Cambria" pitchFamily="18" charset="0"/>
              </a:rPr>
              <a:t>»)</a:t>
            </a:r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endParaRPr lang="ru-RU" sz="2000" b="1" dirty="0" smtClean="0">
              <a:latin typeface="Cambria" pitchFamily="18" charset="0"/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b="1" dirty="0" smtClean="0">
                <a:latin typeface="Cambria" pitchFamily="18" charset="0"/>
              </a:rPr>
              <a:t>Все злые, я тоже буду злым</a:t>
            </a:r>
            <a:endParaRPr lang="ru-RU" sz="2400" b="1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96944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ru-RU" sz="2400" b="1" dirty="0" smtClean="0">
                <a:solidFill>
                  <a:srgbClr val="C00000"/>
                </a:solidFill>
                <a:latin typeface="Cambria" pitchFamily="18" charset="0"/>
              </a:rPr>
              <a:t>Экономическое насилие </a:t>
            </a:r>
            <a:r>
              <a:rPr lang="ru-RU" sz="2400" dirty="0" smtClean="0">
                <a:latin typeface="Cambria" pitchFamily="18" charset="0"/>
              </a:rPr>
              <a:t>как вариант психологического – это манипулирование взрослыми ребенком, как объектом торга, монетизация  его основной деятельности, контроль поведение с помощью денег.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ru-RU" sz="2400" b="1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400" b="1" dirty="0" smtClean="0">
                <a:latin typeface="Cambria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Cambria" pitchFamily="18" charset="0"/>
              </a:rPr>
              <a:t>Духовное</a:t>
            </a:r>
            <a:r>
              <a:rPr lang="ru-RU" sz="2400" dirty="0" smtClean="0">
                <a:latin typeface="Cambria" pitchFamily="18" charset="0"/>
              </a:rPr>
              <a:t> – вовлечение в секты, запугивание высшими силами, отрицание высшей   справедливости, отрицание  бога любящего и всепрощающего. 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400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400" dirty="0" smtClean="0"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Cambria" pitchFamily="18" charset="0"/>
              </a:rPr>
              <a:t>Картина мира при духовном насилии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4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b="1" dirty="0" smtClean="0">
                <a:latin typeface="Cambria" pitchFamily="18" charset="0"/>
              </a:rPr>
              <a:t>Мир страшен, так как наказание неминуемо     </a:t>
            </a:r>
          </a:p>
          <a:p>
            <a:pPr marL="342900" indent="-342900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b="1" dirty="0" smtClean="0">
                <a:latin typeface="Cambria" pitchFamily="18" charset="0"/>
              </a:rPr>
              <a:t>Человек греховен от рождения    </a:t>
            </a:r>
          </a:p>
          <a:p>
            <a:pPr marL="342900" indent="-342900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b="1" dirty="0" smtClean="0">
                <a:latin typeface="Cambria" pitchFamily="18" charset="0"/>
              </a:rPr>
              <a:t>Страдания – цель бытия</a:t>
            </a:r>
          </a:p>
          <a:p>
            <a:pPr marL="342900" indent="-342900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b="1" dirty="0" smtClean="0">
                <a:latin typeface="Cambria" pitchFamily="18" charset="0"/>
              </a:rPr>
              <a:t>Все усилия – тщетны    </a:t>
            </a:r>
          </a:p>
          <a:p>
            <a:pPr marL="342900" indent="-342900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b="1" dirty="0" smtClean="0">
                <a:latin typeface="Cambria" pitchFamily="18" charset="0"/>
              </a:rPr>
              <a:t> В мире нет закона и порядка</a:t>
            </a:r>
          </a:p>
          <a:p>
            <a:pPr marL="342900" indent="-342900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400" b="1" dirty="0" smtClean="0">
                <a:latin typeface="Cambria" pitchFamily="18" charset="0"/>
              </a:rPr>
              <a:t>Нет высшей справедливости, каждый себе закон</a:t>
            </a:r>
            <a:endParaRPr lang="ru-RU" sz="2400" b="1" dirty="0" smtClean="0"/>
          </a:p>
        </p:txBody>
      </p:sp>
      <p:sp>
        <p:nvSpPr>
          <p:cNvPr id="3" name="5-конечная звезда 2">
            <a:hlinkClick r:id="rId2" action="ppaction://hlinksldjump"/>
          </p:cNvPr>
          <p:cNvSpPr/>
          <p:nvPr/>
        </p:nvSpPr>
        <p:spPr>
          <a:xfrm>
            <a:off x="7812360" y="5815376"/>
            <a:ext cx="504056" cy="493944"/>
          </a:xfrm>
          <a:prstGeom prst="star5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476672"/>
            <a:ext cx="8229600" cy="43691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CA0000"/>
                </a:solidFill>
              </a:rPr>
              <a:t>Сексуальное насилие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dirty="0" smtClean="0"/>
              <a:t>     </a:t>
            </a:r>
          </a:p>
          <a:p>
            <a:pPr>
              <a:buFontTx/>
              <a:buNone/>
            </a:pPr>
            <a:r>
              <a:rPr lang="ru-RU" sz="2000" dirty="0" smtClean="0"/>
              <a:t>    вовлечение зависимых, незрелых в детей и подростков в сексуальную активность, которую </a:t>
            </a:r>
            <a:r>
              <a:rPr lang="ru-RU" sz="2000" b="1" i="1" dirty="0" smtClean="0"/>
              <a:t>они не полностью осознают (понимают),</a:t>
            </a:r>
            <a:r>
              <a:rPr lang="ru-RU" sz="2000" dirty="0" smtClean="0"/>
              <a:t> на которую они </a:t>
            </a:r>
            <a:r>
              <a:rPr lang="ru-RU" sz="2000" b="1" i="1" dirty="0" smtClean="0"/>
              <a:t>не могут дать информированное согласие</a:t>
            </a:r>
            <a:r>
              <a:rPr lang="ru-RU" sz="2000" dirty="0" smtClean="0"/>
              <a:t>, или которая </a:t>
            </a:r>
            <a:r>
              <a:rPr lang="ru-RU" sz="2000" b="1" i="1" dirty="0" smtClean="0"/>
              <a:t>нарушает социальные (общественные) табу на семейные роли</a:t>
            </a:r>
          </a:p>
          <a:p>
            <a:pPr algn="ctr">
              <a:buFontTx/>
              <a:buNone/>
            </a:pPr>
            <a:endParaRPr lang="ru-RU" sz="2000" dirty="0" smtClean="0">
              <a:solidFill>
                <a:srgbClr val="C00000"/>
              </a:solidFill>
            </a:endParaRPr>
          </a:p>
          <a:p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Сексуальная эксплуатация</a:t>
            </a:r>
          </a:p>
          <a:p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Подавление детской сексуальности</a:t>
            </a:r>
          </a:p>
          <a:p>
            <a:r>
              <a:rPr lang="ru-RU" sz="2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Эротизация</a:t>
            </a:r>
            <a:r>
              <a:rPr lang="ru-RU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детей</a:t>
            </a:r>
          </a:p>
          <a:p>
            <a:pPr>
              <a:buFontTx/>
              <a:buNone/>
            </a:pPr>
            <a:endParaRPr lang="ru-RU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1" grpId="0"/>
      <p:bldP spid="5120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323528" y="548680"/>
            <a:ext cx="8568952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Основные виды сексуального злоупотребления по отношению к детям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Cексуальная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эксплуатация детей, злоупотребление их беспомощностью для непосредственного удовлетворения собственных сексуальных потребностей взрослого или в коммерческих целях.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Подавление детской сексуальности, будь то физическое повреждение половых органов ребенка или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очернение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подавление его нормальных сексуальных интересов.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Эротизация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детей, то есть создание среды, которая может искусственно стимулировать детскую сексуальность в ущерб другим задачам развития.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7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7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7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620688"/>
            <a:ext cx="835292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/>
              <a:t>Раннее выявление семейного неблагополучия </a:t>
            </a:r>
            <a:r>
              <a:rPr lang="ru-RU" sz="2200" dirty="0" smtClean="0"/>
              <a:t>– это выявление несовершеннолетних с признаками </a:t>
            </a:r>
            <a:r>
              <a:rPr lang="ru-RU" sz="2200" dirty="0" smtClean="0">
                <a:solidFill>
                  <a:srgbClr val="FF0000"/>
                </a:solidFill>
              </a:rPr>
              <a:t>возможности</a:t>
            </a:r>
            <a:r>
              <a:rPr lang="ru-RU" sz="2200" dirty="0" smtClean="0"/>
              <a:t> жестокого обращения с ними. Технология раннего выявления предполагает установление порядка выявления специалистами детей с признаками риска жестокого обращения, порядка передачи этой информации субъектам профилактики и порядка работы с этой информацией. В учреждениях, где специалисты </a:t>
            </a:r>
            <a:r>
              <a:rPr lang="ru-RU" sz="2200" dirty="0" smtClean="0">
                <a:solidFill>
                  <a:srgbClr val="FF0000"/>
                </a:solidFill>
              </a:rPr>
              <a:t>каждый день </a:t>
            </a:r>
            <a:r>
              <a:rPr lang="ru-RU" sz="2200" dirty="0" smtClean="0"/>
              <a:t>работают с детьми: детские сады, школы, поликлиники, детские центры, в которых дети занимаются регулярно, обнаружить признаки возникающего семейного неблагополучия достаточно просто. Сотрудники этих учреждений, ежедневно наблюдая детей, могут заметить изменения в состоянии, внешнем виде, поведении ребенка.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568952" cy="627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ambria" pitchFamily="18" charset="0"/>
              </a:rPr>
              <a:t>Картина </a:t>
            </a:r>
            <a:r>
              <a:rPr lang="ru-RU" sz="2800" b="1" dirty="0" smtClean="0">
                <a:solidFill>
                  <a:srgbClr val="C00000"/>
                </a:solidFill>
                <a:latin typeface="Cambria" pitchFamily="18" charset="0"/>
              </a:rPr>
              <a:t>мира ребенка при сексуальном насилии</a:t>
            </a:r>
            <a:endParaRPr lang="ru-RU" sz="28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ru-RU" sz="2800" b="1" dirty="0" smtClean="0">
              <a:solidFill>
                <a:srgbClr val="C00000"/>
              </a:solidFill>
              <a:latin typeface="Cambria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200" b="1" dirty="0" smtClean="0">
                <a:latin typeface="Arial Narrow" pitchFamily="34" charset="0"/>
              </a:rPr>
              <a:t>Секс – самое главное в жизни        </a:t>
            </a:r>
          </a:p>
          <a:p>
            <a:pPr marL="342900" indent="-342900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200" b="1" dirty="0" smtClean="0">
                <a:latin typeface="Arial Narrow" pitchFamily="34" charset="0"/>
              </a:rPr>
              <a:t>Дети должны удовлетворять взрослых.</a:t>
            </a:r>
          </a:p>
          <a:p>
            <a:pPr marL="342900" indent="-342900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200" b="1" dirty="0" smtClean="0">
                <a:latin typeface="Arial Narrow" pitchFamily="34" charset="0"/>
              </a:rPr>
              <a:t>Дети удовлетворяют взрослых, участвуя в развратных действиях (когда они ведут себя сексуально).</a:t>
            </a:r>
          </a:p>
          <a:p>
            <a:pPr marL="342900" indent="-342900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200" b="1" dirty="0" smtClean="0">
                <a:latin typeface="Arial Narrow" pitchFamily="34" charset="0"/>
              </a:rPr>
              <a:t>Детям  нельзя рассказывать о случившемся</a:t>
            </a:r>
          </a:p>
          <a:p>
            <a:pPr marL="342900" indent="-342900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200" b="1" dirty="0" smtClean="0">
                <a:latin typeface="Arial Narrow" pitchFamily="34" charset="0"/>
              </a:rPr>
              <a:t>Дети имеют странную власть, которая заставляет взрослых терять контроль над собой                    </a:t>
            </a:r>
          </a:p>
          <a:p>
            <a:pPr marL="342900" indent="-342900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200" b="1" dirty="0" smtClean="0">
                <a:latin typeface="Arial Narrow" pitchFamily="34" charset="0"/>
              </a:rPr>
              <a:t>Ребенок  не может попросить о том, что ему нужно,</a:t>
            </a:r>
          </a:p>
          <a:p>
            <a:pPr marL="342900" indent="-342900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200" b="1" dirty="0" smtClean="0">
                <a:latin typeface="Arial Narrow" pitchFamily="34" charset="0"/>
              </a:rPr>
              <a:t>Ребенок не получит того, что  ему нужно, если не будет вести себя сексуально, </a:t>
            </a:r>
          </a:p>
          <a:p>
            <a:pPr marL="342900" indent="-342900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200" b="1" dirty="0" smtClean="0">
                <a:latin typeface="Arial Narrow" pitchFamily="34" charset="0"/>
              </a:rPr>
              <a:t>Мир вокруг страшен,         </a:t>
            </a:r>
          </a:p>
          <a:p>
            <a:pPr marL="342900" indent="-342900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200" b="1" dirty="0" smtClean="0">
                <a:latin typeface="Arial Narrow" pitchFamily="34" charset="0"/>
              </a:rPr>
              <a:t> Люди оставляют других людей, когда их сексуальные потребности не совпадают,</a:t>
            </a:r>
          </a:p>
          <a:p>
            <a:pPr marL="342900" indent="-342900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200" b="1" dirty="0" smtClean="0">
                <a:latin typeface="Arial Narrow" pitchFamily="34" charset="0"/>
              </a:rPr>
              <a:t>У взрослых есть право делать с ребенком все, что они хотят,</a:t>
            </a:r>
          </a:p>
          <a:p>
            <a:pPr marL="342900" indent="-342900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200" b="1" dirty="0" smtClean="0">
                <a:latin typeface="Arial Narrow" pitchFamily="34" charset="0"/>
              </a:rPr>
              <a:t>Если взрослые не получат того, что они хотят, они могут бросить ребенка или наказать его.</a:t>
            </a:r>
          </a:p>
          <a:p>
            <a:pPr marL="342900" indent="-342900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200" b="1" dirty="0" smtClean="0">
                <a:latin typeface="Arial Narrow" pitchFamily="34" charset="0"/>
              </a:rPr>
              <a:t>Родители не защищают детей.</a:t>
            </a:r>
          </a:p>
          <a:p>
            <a:pPr marL="342900" indent="-342900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200" b="1" dirty="0" smtClean="0">
                <a:latin typeface="Arial Narrow" pitchFamily="34" charset="0"/>
              </a:rPr>
              <a:t>Дети обязаны делать то, что от них хотят взрослые,             </a:t>
            </a:r>
          </a:p>
          <a:p>
            <a:pPr marL="342900" indent="-342900">
              <a:lnSpc>
                <a:spcPct val="80000"/>
              </a:lnSpc>
              <a:spcBef>
                <a:spcPct val="0"/>
              </a:spcBef>
              <a:buFont typeface="Arial" pitchFamily="34" charset="0"/>
              <a:buChar char="•"/>
            </a:pPr>
            <a:r>
              <a:rPr lang="ru-RU" sz="2200" b="1" dirty="0" smtClean="0">
                <a:latin typeface="Arial Narrow" pitchFamily="34" charset="0"/>
              </a:rPr>
              <a:t>Дети не могут испытывать чувства или выражать 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52928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002060"/>
                </a:solidFill>
                <a:effectLst>
                  <a:outerShdw blurRad="53975" dist="22860" dir="5400000" algn="tl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АЛГОРИТМ МЕЖВЕДОМСТВЕННОГО ВЗАИМОДЕЙСТВИЯ ПО РАБОТЕ СО СЛУЧАЯМИ НАРУШЕНИЯ ПРАВ РЕБЕНКА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3" name="Рисунок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95"/>
          <a:stretch/>
        </p:blipFill>
        <p:spPr bwMode="auto">
          <a:xfrm>
            <a:off x="0" y="1340768"/>
            <a:ext cx="9144000" cy="518457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6040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Нижний колонтитул 3"/>
          <p:cNvSpPr txBox="1">
            <a:spLocks noGrp="1"/>
          </p:cNvSpPr>
          <p:nvPr/>
        </p:nvSpPr>
        <p:spPr bwMode="auto">
          <a:xfrm>
            <a:off x="828675" y="6092825"/>
            <a:ext cx="82804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tabLst>
                <a:tab pos="7178675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7178675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71786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71786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71786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786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786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786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786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ru-RU" sz="800" b="0">
                <a:solidFill>
                  <a:schemeClr val="bg2"/>
                </a:solidFill>
                <a:cs typeface="Arial" charset="0"/>
              </a:rPr>
              <a:t>	       </a:t>
            </a:r>
            <a:r>
              <a:rPr lang="ru-RU" altLang="ru-RU" sz="1000">
                <a:solidFill>
                  <a:schemeClr val="bg2"/>
                </a:solidFill>
                <a:cs typeface="Arial" charset="0"/>
              </a:rPr>
              <a:t>Слайд </a:t>
            </a:r>
            <a:fld id="{2F2A7515-4E06-4445-A44D-CEF3C24E753F}" type="slidenum">
              <a:rPr lang="ru-RU" altLang="ru-RU" sz="1000">
                <a:solidFill>
                  <a:schemeClr val="bg2"/>
                </a:solidFill>
                <a:cs typeface="Arial" charset="0"/>
              </a:rPr>
              <a:pPr eaLnBrk="1" hangingPunct="1">
                <a:lnSpc>
                  <a:spcPct val="80000"/>
                </a:lnSpc>
                <a:buFontTx/>
                <a:buNone/>
              </a:pPr>
              <a:t>22</a:t>
            </a:fld>
            <a:endParaRPr lang="ru-RU" altLang="ru-RU" sz="100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1557338"/>
            <a:ext cx="8429625" cy="4525962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spcBef>
                <a:spcPct val="65000"/>
              </a:spcBef>
              <a:buFontTx/>
              <a:buNone/>
              <a:defRPr/>
            </a:pPr>
            <a:r>
              <a:rPr lang="ru-RU" sz="2800" b="1" i="1" dirty="0" smtClean="0">
                <a:solidFill>
                  <a:srgbClr val="CA0000"/>
                </a:solidFill>
              </a:rPr>
              <a:t>      </a:t>
            </a:r>
            <a:r>
              <a:rPr lang="ru-RU" sz="2800" b="1" i="1" u="sng" dirty="0" smtClean="0">
                <a:solidFill>
                  <a:srgbClr val="CA0000"/>
                </a:solidFill>
              </a:rPr>
              <a:t>Кто выявляет</a:t>
            </a:r>
            <a:r>
              <a:rPr lang="ru-RU" sz="2800" b="1" i="1" u="sng" dirty="0" smtClean="0">
                <a:solidFill>
                  <a:srgbClr val="CA0000"/>
                </a:solidFill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ct val="65000"/>
              </a:spcBef>
              <a:buFontTx/>
              <a:buNone/>
              <a:defRPr/>
            </a:pPr>
            <a:endParaRPr lang="ru-RU" sz="2800" b="1" i="1" u="sng" dirty="0" smtClean="0">
              <a:solidFill>
                <a:srgbClr val="CA0000"/>
              </a:solidFill>
            </a:endParaRPr>
          </a:p>
          <a:p>
            <a:pPr marL="609600" indent="-434975" eaLnBrk="1" hangingPunct="1">
              <a:buFontTx/>
              <a:buNone/>
              <a:defRPr/>
            </a:pPr>
            <a:r>
              <a:rPr lang="ru-RU" sz="2800" b="1" dirty="0" smtClean="0"/>
              <a:t>    </a:t>
            </a:r>
            <a:r>
              <a:rPr lang="ru-RU" sz="2800" b="1" dirty="0" smtClean="0"/>
              <a:t>Специалисты учреждений, работающих с ребенком и семьей:</a:t>
            </a:r>
            <a:endParaRPr lang="ru-RU" sz="2800" b="1" dirty="0" smtClean="0"/>
          </a:p>
          <a:p>
            <a:pPr marL="609600" indent="-434975" algn="just" eaLnBrk="1" hangingPunct="1">
              <a:buFontTx/>
              <a:buBlip>
                <a:blip r:embed="rId3"/>
              </a:buBlip>
              <a:defRPr/>
            </a:pPr>
            <a:r>
              <a:rPr lang="ru-RU" sz="2800" b="1" dirty="0" smtClean="0"/>
              <a:t>детские поликлиники, </a:t>
            </a:r>
            <a:r>
              <a:rPr lang="ru-RU" sz="2800" b="1" dirty="0" err="1" smtClean="0"/>
              <a:t>ФАПы</a:t>
            </a:r>
            <a:endParaRPr lang="ru-RU" sz="2800" b="1" dirty="0" smtClean="0"/>
          </a:p>
          <a:p>
            <a:pPr marL="609600" indent="-434975" eaLnBrk="1" hangingPunct="1">
              <a:buFontTx/>
              <a:buBlip>
                <a:blip r:embed="rId3"/>
              </a:buBlip>
              <a:defRPr/>
            </a:pPr>
            <a:r>
              <a:rPr lang="ru-RU" sz="2800" b="1" dirty="0" smtClean="0"/>
              <a:t>детские сады, школы</a:t>
            </a:r>
          </a:p>
          <a:p>
            <a:pPr marL="609600" indent="-434975" eaLnBrk="1" hangingPunct="1">
              <a:buFontTx/>
              <a:buBlip>
                <a:blip r:embed="rId3"/>
              </a:buBlip>
              <a:defRPr/>
            </a:pPr>
            <a:r>
              <a:rPr lang="ru-RU" sz="2800" b="1" dirty="0" smtClean="0"/>
              <a:t>учреждения дополнительного образования</a:t>
            </a:r>
          </a:p>
          <a:p>
            <a:pPr marL="609600" indent="-434975" eaLnBrk="1" hangingPunct="1">
              <a:buFontTx/>
              <a:buBlip>
                <a:blip r:embed="rId3"/>
              </a:buBlip>
              <a:defRPr/>
            </a:pPr>
            <a:r>
              <a:rPr lang="ru-RU" sz="2800" b="1" dirty="0" smtClean="0"/>
              <a:t>подростковые  клубы, спортивные школы</a:t>
            </a:r>
          </a:p>
          <a:p>
            <a:pPr marL="609600" indent="-434975" eaLnBrk="1" hangingPunct="1">
              <a:buFontTx/>
              <a:buBlip>
                <a:blip r:embed="rId3"/>
              </a:buBlip>
              <a:defRPr/>
            </a:pPr>
            <a:r>
              <a:rPr lang="ru-RU" sz="2800" b="1" dirty="0" smtClean="0"/>
              <a:t>социально-реабилитационные учреждения </a:t>
            </a:r>
          </a:p>
        </p:txBody>
      </p:sp>
      <p:sp>
        <p:nvSpPr>
          <p:cNvPr id="1033219" name="Text Box 3" descr="Pink tissue paper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1116013" y="115888"/>
            <a:ext cx="6769100" cy="1143000"/>
          </a:xfrm>
          <a:blipFill dpi="0" rotWithShape="1">
            <a:blip r:embed="rId4" cstate="print"/>
            <a:srcRect/>
            <a:tile tx="0" ty="0" sx="100000" sy="100000" flip="none" algn="tl"/>
          </a:blipFill>
          <a:ln>
            <a:solidFill>
              <a:srgbClr val="969696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/>
              <a:t>Э Т А П   В Ы Я В Л Е Н И Я</a:t>
            </a:r>
          </a:p>
        </p:txBody>
      </p:sp>
    </p:spTree>
    <p:extLst>
      <p:ext uri="{BB962C8B-B14F-4D97-AF65-F5344CB8AC3E}">
        <p14:creationId xmlns:p14="http://schemas.microsoft.com/office/powerpoint/2010/main" val="39542081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Нижний колонтитул 3"/>
          <p:cNvSpPr txBox="1">
            <a:spLocks noGrp="1"/>
          </p:cNvSpPr>
          <p:nvPr/>
        </p:nvSpPr>
        <p:spPr bwMode="auto">
          <a:xfrm>
            <a:off x="828675" y="6092825"/>
            <a:ext cx="82804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tabLst>
                <a:tab pos="7178675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7178675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71786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71786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71786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786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786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786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786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ru-RU" sz="800" b="0">
                <a:solidFill>
                  <a:schemeClr val="bg2"/>
                </a:solidFill>
                <a:cs typeface="Arial" charset="0"/>
              </a:rPr>
              <a:t>	       </a:t>
            </a:r>
            <a:r>
              <a:rPr lang="ru-RU" altLang="ru-RU" sz="1000">
                <a:solidFill>
                  <a:schemeClr val="bg2"/>
                </a:solidFill>
                <a:cs typeface="Arial" charset="0"/>
              </a:rPr>
              <a:t>Слайд </a:t>
            </a:r>
            <a:fld id="{E2914C59-CFAA-4DC0-B5D9-3CED53425FD2}" type="slidenum">
              <a:rPr lang="ru-RU" altLang="ru-RU" sz="1000">
                <a:solidFill>
                  <a:schemeClr val="bg2"/>
                </a:solidFill>
                <a:cs typeface="Arial" charset="0"/>
              </a:rPr>
              <a:pPr eaLnBrk="1" hangingPunct="1">
                <a:lnSpc>
                  <a:spcPct val="80000"/>
                </a:lnSpc>
                <a:buFontTx/>
                <a:buNone/>
              </a:pPr>
              <a:t>23</a:t>
            </a:fld>
            <a:endParaRPr lang="ru-RU" altLang="ru-RU" sz="100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1268413"/>
            <a:ext cx="8429625" cy="5021262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spcBef>
                <a:spcPct val="65000"/>
              </a:spcBef>
              <a:buFontTx/>
              <a:buNone/>
            </a:pPr>
            <a:endParaRPr lang="ru-RU" altLang="ru-RU" sz="2800" b="1" i="1" u="sng" dirty="0" smtClean="0">
              <a:solidFill>
                <a:srgbClr val="CA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65000"/>
              </a:spcBef>
              <a:buFontTx/>
              <a:buNone/>
            </a:pPr>
            <a:r>
              <a:rPr lang="ru-RU" altLang="ru-RU" sz="2800" b="1" i="1" u="sng" dirty="0" smtClean="0">
                <a:solidFill>
                  <a:srgbClr val="CA0000"/>
                </a:solidFill>
              </a:rPr>
              <a:t>Что </a:t>
            </a:r>
            <a:r>
              <a:rPr lang="ru-RU" altLang="ru-RU" sz="2800" b="1" i="1" u="sng" dirty="0" smtClean="0">
                <a:solidFill>
                  <a:srgbClr val="CA0000"/>
                </a:solidFill>
              </a:rPr>
              <a:t>выявляет</a:t>
            </a:r>
            <a:r>
              <a:rPr lang="ru-RU" altLang="ru-RU" sz="2800" b="1" i="1" u="sng" dirty="0" smtClean="0">
                <a:solidFill>
                  <a:srgbClr val="CA0000"/>
                </a:solidFill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ct val="65000"/>
              </a:spcBef>
              <a:buFontTx/>
              <a:buNone/>
            </a:pPr>
            <a:endParaRPr lang="ru-RU" altLang="ru-RU" sz="2800" b="1" i="1" u="sng" dirty="0" smtClean="0">
              <a:solidFill>
                <a:srgbClr val="CA0000"/>
              </a:solidFill>
            </a:endParaRP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ru-RU" altLang="ru-RU" sz="2800" b="1" dirty="0" smtClean="0"/>
              <a:t>	Признаки семейного кризиса, связанного с трудной жизненной ситуацией в жизни семьи или одного из членов семьи,  который влияет на способность родителей замечать и адекватным образом удовлетворять минимальные возрастные потребности ребёнка </a:t>
            </a:r>
            <a:endParaRPr lang="ru-RU" altLang="ru-RU" sz="2800" b="1" dirty="0" smtClean="0">
              <a:solidFill>
                <a:schemeClr val="hlink"/>
              </a:solidFill>
            </a:endParaRPr>
          </a:p>
        </p:txBody>
      </p:sp>
      <p:sp>
        <p:nvSpPr>
          <p:cNvPr id="1033219" name="Text Box 3" descr="Pink tissue paper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1116013" y="115888"/>
            <a:ext cx="6769100" cy="1143000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969696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3200" b="1" smtClean="0"/>
              <a:t>Э Т А П   В Ы Я В Л Е Н И Я</a:t>
            </a:r>
          </a:p>
        </p:txBody>
      </p:sp>
    </p:spTree>
    <p:extLst>
      <p:ext uri="{BB962C8B-B14F-4D97-AF65-F5344CB8AC3E}">
        <p14:creationId xmlns:p14="http://schemas.microsoft.com/office/powerpoint/2010/main" val="12015472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Нижний колонтитул 3"/>
          <p:cNvSpPr txBox="1">
            <a:spLocks noGrp="1"/>
          </p:cNvSpPr>
          <p:nvPr/>
        </p:nvSpPr>
        <p:spPr bwMode="auto">
          <a:xfrm>
            <a:off x="828675" y="6092825"/>
            <a:ext cx="828040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tabLst>
                <a:tab pos="7178675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7178675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7178675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71786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71786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786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786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786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78675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ru-RU" sz="800" b="0">
                <a:solidFill>
                  <a:schemeClr val="bg2"/>
                </a:solidFill>
                <a:cs typeface="Arial" charset="0"/>
              </a:rPr>
              <a:t>	       </a:t>
            </a:r>
            <a:r>
              <a:rPr lang="ru-RU" altLang="ru-RU" sz="1000">
                <a:solidFill>
                  <a:schemeClr val="bg2"/>
                </a:solidFill>
                <a:cs typeface="Arial" charset="0"/>
              </a:rPr>
              <a:t>Слайд </a:t>
            </a:r>
            <a:fld id="{E35DB1DC-F022-4CFB-8B1A-EB0AA54A97FE}" type="slidenum">
              <a:rPr lang="ru-RU" altLang="ru-RU" sz="1000">
                <a:solidFill>
                  <a:schemeClr val="bg2"/>
                </a:solidFill>
                <a:cs typeface="Arial" charset="0"/>
              </a:rPr>
              <a:pPr eaLnBrk="1" hangingPunct="1">
                <a:lnSpc>
                  <a:spcPct val="80000"/>
                </a:lnSpc>
                <a:buFontTx/>
                <a:buNone/>
              </a:pPr>
              <a:t>24</a:t>
            </a:fld>
            <a:endParaRPr lang="ru-RU" altLang="ru-RU" sz="1000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557338"/>
            <a:ext cx="87503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65000"/>
              </a:spcBef>
              <a:buFontTx/>
              <a:buNone/>
            </a:pPr>
            <a:r>
              <a:rPr lang="ru-RU" altLang="ru-RU" b="1" i="1" dirty="0" smtClean="0">
                <a:solidFill>
                  <a:srgbClr val="CA0000"/>
                </a:solidFill>
              </a:rPr>
              <a:t>      </a:t>
            </a:r>
            <a:r>
              <a:rPr lang="ru-RU" altLang="ru-RU" b="1" i="1" u="sng" dirty="0" smtClean="0">
                <a:solidFill>
                  <a:srgbClr val="CA0000"/>
                </a:solidFill>
              </a:rPr>
              <a:t>Как  выявляют</a:t>
            </a:r>
            <a:r>
              <a:rPr lang="ru-RU" altLang="ru-RU" b="1" i="1" u="sng" dirty="0" smtClean="0">
                <a:solidFill>
                  <a:srgbClr val="CA0000"/>
                </a:solidFill>
              </a:rPr>
              <a:t>?</a:t>
            </a:r>
          </a:p>
          <a:p>
            <a:pPr eaLnBrk="1" hangingPunct="1">
              <a:lnSpc>
                <a:spcPct val="90000"/>
              </a:lnSpc>
              <a:spcBef>
                <a:spcPct val="65000"/>
              </a:spcBef>
              <a:buFontTx/>
              <a:buNone/>
            </a:pPr>
            <a:endParaRPr lang="ru-RU" altLang="ru-RU" b="1" i="1" u="sng" dirty="0" smtClean="0">
              <a:solidFill>
                <a:srgbClr val="CA0000"/>
              </a:solidFill>
            </a:endParaRPr>
          </a:p>
          <a:p>
            <a:pPr eaLnBrk="1" hangingPunct="1">
              <a:buFontTx/>
              <a:buBlip>
                <a:blip r:embed="rId3"/>
              </a:buBlip>
            </a:pPr>
            <a:r>
              <a:rPr lang="ru-RU" altLang="ru-RU" sz="2400" b="1" dirty="0" smtClean="0"/>
              <a:t>формирование </a:t>
            </a:r>
            <a:r>
              <a:rPr lang="ru-RU" altLang="ru-RU" sz="2400" b="1" dirty="0" smtClean="0"/>
              <a:t> профессионального </a:t>
            </a:r>
            <a:r>
              <a:rPr lang="ru-RU" altLang="ru-RU" sz="2400" b="1" dirty="0" smtClean="0"/>
              <a:t>отношения </a:t>
            </a:r>
            <a:endParaRPr lang="ru-RU" altLang="ru-RU" sz="2400" b="1" dirty="0" smtClean="0"/>
          </a:p>
          <a:p>
            <a:pPr marL="0" indent="0" algn="just" eaLnBrk="1" hangingPunct="1">
              <a:buNone/>
            </a:pPr>
            <a:r>
              <a:rPr lang="ru-RU" altLang="ru-RU" sz="2400" b="1" dirty="0"/>
              <a:t> </a:t>
            </a:r>
            <a:r>
              <a:rPr lang="ru-RU" altLang="ru-RU" sz="2400" b="1" dirty="0" smtClean="0"/>
              <a:t>   </a:t>
            </a:r>
            <a:r>
              <a:rPr lang="ru-RU" altLang="ru-RU" sz="2400" b="1" dirty="0" smtClean="0"/>
              <a:t>к  </a:t>
            </a:r>
            <a:r>
              <a:rPr lang="ru-RU" altLang="ru-RU" sz="2400" b="1" dirty="0" smtClean="0"/>
              <a:t>фактам нарушения прав ребёнка</a:t>
            </a:r>
          </a:p>
          <a:p>
            <a:pPr algn="just" eaLnBrk="1" hangingPunct="1">
              <a:buFontTx/>
              <a:buBlip>
                <a:blip r:embed="rId3"/>
              </a:buBlip>
            </a:pPr>
            <a:r>
              <a:rPr lang="ru-RU" altLang="ru-RU" sz="2400" b="1" dirty="0" smtClean="0"/>
              <a:t>внимание к детям и родителям 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altLang="ru-RU" sz="2400" b="1" dirty="0" smtClean="0"/>
              <a:t>интервью с ребёнком и родителями 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altLang="ru-RU" sz="2400" b="1" dirty="0" smtClean="0"/>
              <a:t> доверие уполномоченным органам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altLang="ru-RU" sz="2400" b="1" dirty="0" smtClean="0"/>
              <a:t>Информирование уполномоченных органов в установленном порядке </a:t>
            </a:r>
          </a:p>
        </p:txBody>
      </p:sp>
      <p:sp>
        <p:nvSpPr>
          <p:cNvPr id="1033219" name="Text Box 3" descr="Pink tissue paper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1116013" y="115888"/>
            <a:ext cx="6769100" cy="1143000"/>
          </a:xfrm>
          <a:blipFill dpi="0" rotWithShape="1">
            <a:blip r:embed="rId4" cstate="print"/>
            <a:srcRect/>
            <a:tile tx="0" ty="0" sx="100000" sy="100000" flip="none" algn="tl"/>
          </a:blipFill>
          <a:ln>
            <a:solidFill>
              <a:srgbClr val="969696"/>
            </a:solidFill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ru-RU" sz="3200" b="1" smtClean="0"/>
              <a:t>Э Т А П   В Ы Я В Л Е Н И Я</a:t>
            </a:r>
          </a:p>
        </p:txBody>
      </p:sp>
    </p:spTree>
    <p:extLst>
      <p:ext uri="{BB962C8B-B14F-4D97-AF65-F5344CB8AC3E}">
        <p14:creationId xmlns:p14="http://schemas.microsoft.com/office/powerpoint/2010/main" val="34992154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24936" cy="61863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Жестокое обращение – это все многообразие действий (и бездействий) со стороны взрослых, обязанных заботиться о ребенке и опекать его, которые наносят вред физическому и психическому здоровью ребенка и его развитию.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24936" cy="6120680"/>
          </a:xfrm>
          <a:prstGeom prst="rect">
            <a:avLst/>
          </a:prstGeom>
        </p:spPr>
        <p:txBody>
          <a:bodyPr/>
          <a:lstStyle/>
          <a:p>
            <a:pPr lvl="1" eaLnBrk="0"/>
            <a:r>
              <a:rPr lang="ru-RU" sz="4800" b="1" dirty="0" smtClean="0">
                <a:solidFill>
                  <a:srgbClr val="C00000"/>
                </a:solidFill>
                <a:latin typeface="Arial Narrow" pitchFamily="34" charset="0"/>
              </a:rPr>
              <a:t>Виды жестокого обращения</a:t>
            </a:r>
          </a:p>
          <a:p>
            <a:pPr lvl="1" eaLnBrk="0"/>
            <a:endParaRPr lang="ru-RU" sz="32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lvl="1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hlinkClick r:id="rId2" action="ppaction://hlinksldjump"/>
              </a:rPr>
              <a:t>1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Физическое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насилие</a:t>
            </a:r>
          </a:p>
          <a:p>
            <a:pPr lvl="1"/>
            <a:endParaRPr lang="en-US" sz="3200" b="1" dirty="0" smtClean="0">
              <a:latin typeface="Arial Narrow" pitchFamily="34" charset="0"/>
              <a:hlinkClick r:id="rId3" action="ppaction://hlinksldjump"/>
            </a:endParaRPr>
          </a:p>
          <a:p>
            <a:pPr lvl="1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hlinkClick r:id="rId3" action="ppaction://hlinksldjump"/>
              </a:rPr>
              <a:t>2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Пренебрежение нуждами</a:t>
            </a:r>
          </a:p>
          <a:p>
            <a:pPr lvl="1"/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lvl="1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hlinkClick r:id="rId4" action="ppaction://hlinksldjump"/>
              </a:rPr>
              <a:t>3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Психоэмоциональное насилие</a:t>
            </a:r>
          </a:p>
          <a:p>
            <a:pPr lvl="1"/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lvl="1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hlinkClick r:id="rId5" action="ppaction://hlinksldjump"/>
              </a:rPr>
              <a:t>4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Сексуальное насилие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har char="•"/>
            </a:pPr>
            <a:endParaRPr lang="ru-RU" sz="1100" dirty="0"/>
          </a:p>
          <a:p>
            <a:pPr lvl="1">
              <a:buChar char="•"/>
            </a:pPr>
            <a:endParaRPr lang="ru-RU" dirty="0"/>
          </a:p>
          <a:p>
            <a:pPr lvl="1"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9694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Физическое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насилие</a:t>
            </a:r>
          </a:p>
          <a:p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  <a:p>
            <a:r>
              <a:rPr lang="ru-RU" sz="3200" b="1" dirty="0">
                <a:solidFill>
                  <a:srgbClr val="003300"/>
                </a:solidFill>
              </a:rPr>
              <a:t>	</a:t>
            </a:r>
            <a:r>
              <a:rPr lang="ru-RU" sz="3200" b="1" i="1" dirty="0">
                <a:solidFill>
                  <a:srgbClr val="00B050"/>
                </a:solidFill>
              </a:rPr>
              <a:t>Преднамеренное</a:t>
            </a:r>
            <a:r>
              <a:rPr lang="ru-RU" sz="3200" b="1" dirty="0">
                <a:solidFill>
                  <a:srgbClr val="003300"/>
                </a:solidFill>
              </a:rPr>
              <a:t> нанесение ребенку физических травм и телесных повреждений; </a:t>
            </a:r>
            <a:endParaRPr lang="ru-RU" sz="3200" b="1" dirty="0" smtClean="0">
              <a:solidFill>
                <a:srgbClr val="003300"/>
              </a:solidFill>
            </a:endParaRPr>
          </a:p>
          <a:p>
            <a:endParaRPr lang="ru-RU" sz="3200" b="1" dirty="0" smtClean="0">
              <a:solidFill>
                <a:srgbClr val="003300"/>
              </a:solidFill>
            </a:endParaRPr>
          </a:p>
          <a:p>
            <a:endParaRPr lang="ru-RU" sz="3200" b="1" dirty="0">
              <a:solidFill>
                <a:srgbClr val="003300"/>
              </a:solidFill>
            </a:endParaRPr>
          </a:p>
          <a:p>
            <a:r>
              <a:rPr lang="ru-RU" sz="3200" b="1" dirty="0">
                <a:solidFill>
                  <a:srgbClr val="003300"/>
                </a:solidFill>
              </a:rPr>
              <a:t>	Применение </a:t>
            </a:r>
            <a:r>
              <a:rPr lang="ru-RU" sz="3200" b="1" i="1" dirty="0">
                <a:solidFill>
                  <a:srgbClr val="00B050"/>
                </a:solidFill>
              </a:rPr>
              <a:t>регулярных</a:t>
            </a:r>
            <a:r>
              <a:rPr lang="ru-RU" sz="3200" b="1" dirty="0">
                <a:solidFill>
                  <a:srgbClr val="003300"/>
                </a:solidFill>
              </a:rPr>
              <a:t> физических наказаний</a:t>
            </a:r>
            <a:r>
              <a:rPr lang="ru-RU" sz="3200" b="1" dirty="0" smtClean="0">
                <a:solidFill>
                  <a:srgbClr val="003300"/>
                </a:solidFill>
              </a:rPr>
              <a:t>.</a:t>
            </a:r>
            <a:endParaRPr lang="ru-RU" sz="3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45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517903"/>
            <a:ext cx="9144000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Индикаторы физического насилия над детьми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Необъяснимая отсрочка в обращении родителя и ребенка за         медицинской помощью.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Противоречия в сообщаемой истории.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 История несовместима с физическими травмами.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 Получение повторных подозрительных травм.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 Родители переносят ответственность за травму на других лиц.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6.  Родители обвиняют ребенка в полученных повреждениях.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7.  Ребенок многократно помещался в различные учреждения для лечения травм.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8.  Ребенок обвиняет родителей или опекуна в нанесении повреждений.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9.  Родители в детстве подвергались насилию.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10. Родитель демонстрирует нереалистические и преждевременные ожидания в адрес ребенка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94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45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945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84249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Травмы</a:t>
            </a:r>
            <a:r>
              <a:rPr lang="ru-RU" sz="2400" b="1" dirty="0" smtClean="0">
                <a:solidFill>
                  <a:srgbClr val="C00000"/>
                </a:solidFill>
              </a:rPr>
              <a:t>:</a:t>
            </a: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/>
              <a:t>Гематомы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Ожоги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Травмы головы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Повреждения внутренних органов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Переломы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Крайнее истощение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23528" y="438633"/>
            <a:ext cx="8568951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Картина мира ребенка, подвергшегося физическому насилию: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• Прав тот, кто сильнее.</a:t>
            </a:r>
          </a:p>
          <a:p>
            <a:pPr indent="45085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8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•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Я могу с любимым человеком обращаться с помощью силы.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• Людей можно бить.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• Со мной можно делать все, что угодно.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• Я могу делать с людьми все, что угодно.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4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84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4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Особенности родителей, применяющих физические наказания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95536" y="1639887"/>
            <a:ext cx="8424862" cy="5218113"/>
          </a:xfrm>
          <a:prstGeom prst="rect">
            <a:avLst/>
          </a:prstGeom>
        </p:spPr>
        <p:txBody>
          <a:bodyPr vert="horz" lIns="182880" tIns="91440">
            <a:normAutofit lnSpcReduction="10000"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неспособность родителей справиться с ситуацией;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повышенная ориентировка родителей на нормативность;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сниженная способность понимать переживания ребенка;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преувеличение ценности физических наказаний («он только так что-нибудь понимает»);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отсутствие критики к собственным действиям («бил и бить буду»);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наличие физических наказаний или бытового насилия в собственном детстве родителей; 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некритичное отношение к своим детским переживаниям по поводу наказаний;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искаженное восприятие ребенка родителями;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неоправданные и нереалистичные ожидания родителей ребенка, недовольство его физическими и интеллектуальными возможностями, способностями к учебе и т.п.</a:t>
            </a:r>
          </a:p>
        </p:txBody>
      </p:sp>
      <p:sp>
        <p:nvSpPr>
          <p:cNvPr id="4" name="5-конечная звезда 3">
            <a:hlinkClick r:id="rId2" action="ppaction://hlinksldjump"/>
          </p:cNvPr>
          <p:cNvSpPr/>
          <p:nvPr/>
        </p:nvSpPr>
        <p:spPr>
          <a:xfrm>
            <a:off x="8172400" y="6093296"/>
            <a:ext cx="360040" cy="288032"/>
          </a:xfrm>
          <a:prstGeom prst="star5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617</TotalTime>
  <Words>1904</Words>
  <Application>Microsoft Office PowerPoint</Application>
  <PresentationFormat>Экран (4:3)</PresentationFormat>
  <Paragraphs>238</Paragraphs>
  <Slides>24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Пренебрежение нуждами</vt:lpstr>
      <vt:lpstr>Презентация PowerPoint</vt:lpstr>
      <vt:lpstr>Презентация PowerPoint</vt:lpstr>
      <vt:lpstr>Презентация PowerPoint</vt:lpstr>
      <vt:lpstr>Психоэмоциональное насилие</vt:lpstr>
      <vt:lpstr>Презентация PowerPoint</vt:lpstr>
      <vt:lpstr>Презентация PowerPoint</vt:lpstr>
      <vt:lpstr>Презентация PowerPoint</vt:lpstr>
      <vt:lpstr>Сексуальное насилие</vt:lpstr>
      <vt:lpstr>Презентация PowerPoint</vt:lpstr>
      <vt:lpstr>Презентация PowerPoint</vt:lpstr>
      <vt:lpstr>Презентация PowerPoint</vt:lpstr>
      <vt:lpstr>Э Т А П   В Ы Я В Л Е Н И Я</vt:lpstr>
      <vt:lpstr>Э Т А П   В Ы Я В Л Е Н И Я</vt:lpstr>
      <vt:lpstr>Э Т А П   В Ы Я В Л Е Н И 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Анастасия</cp:lastModifiedBy>
  <cp:revision>47</cp:revision>
  <dcterms:created xsi:type="dcterms:W3CDTF">2019-10-15T14:53:26Z</dcterms:created>
  <dcterms:modified xsi:type="dcterms:W3CDTF">2019-10-17T09:19:59Z</dcterms:modified>
</cp:coreProperties>
</file>