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22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3EDAB-3A87-4645-9F7D-249CFC97BA6A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7A21-1872-43A8-B5D8-84A9739FAC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7" name="Рисунок 6" descr="ec836cec42104643c63f03eb6149081e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7786710"/>
            <a:ext cx="6858000" cy="13572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5728" y="357158"/>
            <a:ext cx="6000792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cs typeface="Times New Roman" pitchFamily="18" charset="0"/>
              </a:rPr>
              <a:t>«</a:t>
            </a:r>
            <a:r>
              <a:rPr lang="ru-RU" b="1" dirty="0" smtClean="0">
                <a:cs typeface="Times New Roman" pitchFamily="18" charset="0"/>
              </a:rPr>
              <a:t>Музыка в период адаптации ребенка в детском саду</a:t>
            </a:r>
            <a:r>
              <a:rPr lang="ru-RU" dirty="0" smtClean="0">
                <a:cs typeface="Times New Roman" pitchFamily="18" charset="0"/>
              </a:rPr>
              <a:t>»</a:t>
            </a:r>
          </a:p>
          <a:p>
            <a:r>
              <a:rPr lang="ru-RU" dirty="0" smtClean="0">
                <a:cs typeface="Times New Roman" pitchFamily="18" charset="0"/>
              </a:rPr>
              <a:t>Каждому </a:t>
            </a:r>
            <a:r>
              <a:rPr lang="ru-RU" dirty="0">
                <a:cs typeface="Times New Roman" pitchFamily="18" charset="0"/>
              </a:rPr>
              <a:t>малышу в период адаптации к детскому саду приходится преодолевать множество трудностей: эмоциональное напряжение, чувство тревоги, стресс. Для создания благоприятной психологической обстановки в этот важный период жизни ребенка можно и нужно использовать различную музыку. </a:t>
            </a:r>
            <a:endParaRPr lang="ru-RU" dirty="0" smtClean="0">
              <a:cs typeface="Times New Roman" pitchFamily="18" charset="0"/>
            </a:endParaRPr>
          </a:p>
          <a:p>
            <a:endParaRPr lang="ru-RU" dirty="0" smtClean="0">
              <a:cs typeface="Times New Roman" pitchFamily="18" charset="0"/>
            </a:endParaRPr>
          </a:p>
          <a:p>
            <a:r>
              <a:rPr lang="ru-RU" dirty="0" smtClean="0">
                <a:cs typeface="Times New Roman" pitchFamily="18" charset="0"/>
              </a:rPr>
              <a:t>Еще </a:t>
            </a:r>
            <a:r>
              <a:rPr lang="ru-RU" dirty="0">
                <a:cs typeface="Times New Roman" pitchFamily="18" charset="0"/>
              </a:rPr>
              <a:t>в глубокой древности было замечено благотворное влияние музыки на организм человека. Наши предки лечили музыкой людей от тоски, нервных расстройств, заболеваний сердечно - сосудистой и дыхательной системы. </a:t>
            </a:r>
            <a:endParaRPr lang="ru-RU" dirty="0" smtClean="0">
              <a:cs typeface="Times New Roman" pitchFamily="18" charset="0"/>
            </a:endParaRPr>
          </a:p>
          <a:p>
            <a:endParaRPr lang="ru-RU" dirty="0" smtClean="0">
              <a:cs typeface="Times New Roman" pitchFamily="18" charset="0"/>
            </a:endParaRPr>
          </a:p>
          <a:p>
            <a:r>
              <a:rPr lang="ru-RU" dirty="0" smtClean="0">
                <a:cs typeface="Times New Roman" pitchFamily="18" charset="0"/>
              </a:rPr>
              <a:t>Ученые </a:t>
            </a:r>
            <a:r>
              <a:rPr lang="ru-RU" dirty="0">
                <a:cs typeface="Times New Roman" pitchFamily="18" charset="0"/>
              </a:rPr>
              <a:t>доказали, что музыка активно влияет на интеллектуальное и физическое развитие человека</a:t>
            </a:r>
            <a:r>
              <a:rPr lang="ru-RU" dirty="0" smtClean="0">
                <a:cs typeface="Times New Roman" pitchFamily="18" charset="0"/>
              </a:rPr>
              <a:t>. </a:t>
            </a:r>
            <a:r>
              <a:rPr lang="ru-RU" dirty="0">
                <a:cs typeface="Times New Roman" pitchFamily="18" charset="0"/>
              </a:rPr>
              <a:t>Нами было замечено, что на музыкальных занятиях самые стеснительные и зажатые малыши легко раскрепощаются, у них поднимается настроение, повышается двигательная активность. </a:t>
            </a:r>
            <a:endParaRPr lang="ru-RU" dirty="0" smtClean="0">
              <a:cs typeface="Times New Roman" pitchFamily="18" charset="0"/>
            </a:endParaRPr>
          </a:p>
          <a:p>
            <a:endParaRPr lang="ru-RU" dirty="0" smtClean="0">
              <a:cs typeface="Times New Roman" pitchFamily="18" charset="0"/>
            </a:endParaRPr>
          </a:p>
          <a:p>
            <a:r>
              <a:rPr lang="ru-RU" dirty="0" smtClean="0">
                <a:cs typeface="Times New Roman" pitchFamily="18" charset="0"/>
              </a:rPr>
              <a:t>Музыкальные </a:t>
            </a:r>
            <a:r>
              <a:rPr lang="ru-RU" dirty="0">
                <a:cs typeface="Times New Roman" pitchFamily="18" charset="0"/>
              </a:rPr>
              <a:t>занятия в 1 младшей группе проходят 2 раза в неделю по 10-12 минут. Во время занятия мы приучаем детей подпевать взрослым, </a:t>
            </a:r>
            <a:r>
              <a:rPr lang="ru-RU" dirty="0" smtClean="0">
                <a:cs typeface="Times New Roman" pitchFamily="18" charset="0"/>
              </a:rPr>
              <a:t>вследствие </a:t>
            </a:r>
            <a:r>
              <a:rPr lang="ru-RU" dirty="0">
                <a:cs typeface="Times New Roman" pitchFamily="18" charset="0"/>
              </a:rPr>
              <a:t>чего активно развивается речь. </a:t>
            </a:r>
            <a:endParaRPr lang="ru-RU" u="sng" dirty="0">
              <a:cs typeface="Times New Roman" pitchFamily="18" charset="0"/>
            </a:endParaRPr>
          </a:p>
        </p:txBody>
      </p:sp>
      <p:pic>
        <p:nvPicPr>
          <p:cNvPr id="11" name="Рисунок 10" descr="Рисунок1бб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3116" y="0"/>
            <a:ext cx="2416496" cy="929671"/>
          </a:xfrm>
          <a:prstGeom prst="rect">
            <a:avLst/>
          </a:prstGeom>
        </p:spPr>
      </p:pic>
      <p:pic>
        <p:nvPicPr>
          <p:cNvPr id="12" name="Рисунок 11" descr="500_F_58990292_sJOYX4y9ZFUwbeAdBytKTCcH7e8U5x9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69540">
            <a:off x="5413912" y="256141"/>
            <a:ext cx="1315089" cy="878479"/>
          </a:xfrm>
          <a:prstGeom prst="rect">
            <a:avLst/>
          </a:prstGeom>
        </p:spPr>
      </p:pic>
      <p:pic>
        <p:nvPicPr>
          <p:cNvPr id="13" name="Рисунок 12" descr="500_F_58990292_sJOYX4y9ZFUwbeAdBytKTCcH7e8U5x9o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974167" flipH="1">
            <a:off x="92944" y="233256"/>
            <a:ext cx="1191718" cy="695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7" name="Рисунок 6" descr="ec836cec42104643c63f03eb6149081e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7786710"/>
            <a:ext cx="6858000" cy="13572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90" y="357158"/>
            <a:ext cx="635795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занятиях  малыши осваивают  различные </a:t>
            </a:r>
            <a:r>
              <a:rPr lang="ru-RU" i="1" dirty="0" smtClean="0"/>
              <a:t>движения:</a:t>
            </a:r>
            <a:r>
              <a:rPr lang="ru-RU" dirty="0" smtClean="0"/>
              <a:t> бег на носочках, пружинки, фонарики, прыжки, ходьба, хлопки в ладоши и другие. </a:t>
            </a:r>
          </a:p>
          <a:p>
            <a:endParaRPr lang="ru-RU" dirty="0" smtClean="0"/>
          </a:p>
          <a:p>
            <a:r>
              <a:rPr lang="ru-RU" dirty="0" smtClean="0"/>
              <a:t> В процессе выполнения движений развивается моторика тела. В песнях и танцах мы подражаем животным, учимся владеть предметами, управлять своим телом, ориентироваться в пространстве. С помощью музыки мы так же развиваем эмоциональную сферу детей.</a:t>
            </a:r>
          </a:p>
          <a:p>
            <a:endParaRPr lang="ru-RU" dirty="0" smtClean="0"/>
          </a:p>
          <a:p>
            <a:r>
              <a:rPr lang="ru-RU" dirty="0" smtClean="0"/>
              <a:t> Получая положительный эмоциональный заряд, ребенок постепенно становится более открытым, идет на контакт, начинает взаимодействовать со взрослыми и детьми. </a:t>
            </a:r>
          </a:p>
          <a:p>
            <a:r>
              <a:rPr lang="ru-RU" dirty="0" smtClean="0"/>
              <a:t>А главное, у детей постепенно развивается музыкальный слух, чувство ритма, музыкальная память, все это оказывает влияние на общее развитие ребенка.</a:t>
            </a:r>
          </a:p>
          <a:p>
            <a:endParaRPr lang="ru-RU" dirty="0"/>
          </a:p>
          <a:p>
            <a:r>
              <a:rPr lang="ru-RU" dirty="0" smtClean="0"/>
              <a:t>Хочется отметить особую роль семьи в музыкальном воспитании детей. Любой родитель хочет видеть своего ребенка счастливым человеком, живущим в гармонии с природой, людьми и самим собой. </a:t>
            </a:r>
          </a:p>
          <a:p>
            <a:r>
              <a:rPr lang="ru-RU" dirty="0" smtClean="0"/>
              <a:t>Именно музыка поможет быстро адаптироваться к условиям детского сада и развить творческие способности ребенка, познакомить его с миром искусства и сформировать эстетический вкус.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1" name="Рисунок 10" descr="Рисунок1бб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4554" y="0"/>
            <a:ext cx="2416496" cy="929671"/>
          </a:xfrm>
          <a:prstGeom prst="rect">
            <a:avLst/>
          </a:prstGeom>
        </p:spPr>
      </p:pic>
      <p:pic>
        <p:nvPicPr>
          <p:cNvPr id="12" name="Рисунок 11" descr="500_F_58990292_sJOYX4y9ZFUwbeAdBytKTCcH7e8U5x9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415059">
            <a:off x="5332717" y="294944"/>
            <a:ext cx="1208869" cy="807524"/>
          </a:xfrm>
          <a:prstGeom prst="rect">
            <a:avLst/>
          </a:prstGeom>
        </p:spPr>
      </p:pic>
      <p:pic>
        <p:nvPicPr>
          <p:cNvPr id="13" name="Рисунок 12" descr="500_F_58990292_sJOYX4y9ZFUwbeAdBytKTCcH7e8U5x9o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974167" flipH="1">
            <a:off x="312194" y="245703"/>
            <a:ext cx="1255314" cy="732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7" name="Рисунок 6" descr="ec836cec42104643c63f03eb6149081e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7786710"/>
            <a:ext cx="6858000" cy="13572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90" y="357158"/>
            <a:ext cx="6357958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/>
              <a:t>      </a:t>
            </a:r>
          </a:p>
          <a:p>
            <a:pPr marL="342900" indent="-342900"/>
            <a:r>
              <a:rPr lang="ru-RU" dirty="0" smtClean="0"/>
              <a:t>               </a:t>
            </a:r>
          </a:p>
          <a:p>
            <a:pPr marL="342900" indent="-342900"/>
            <a:r>
              <a:rPr lang="ru-RU" b="1" i="1" dirty="0"/>
              <a:t> </a:t>
            </a:r>
            <a:r>
              <a:rPr lang="ru-RU" b="1" i="1" dirty="0" smtClean="0"/>
              <a:t>                  Несколько рекомендаций  родителям:   </a:t>
            </a:r>
          </a:p>
          <a:p>
            <a:pPr marL="342900" indent="-342900" algn="just"/>
            <a:endParaRPr lang="ru-RU" dirty="0"/>
          </a:p>
          <a:p>
            <a:pPr marL="342900" indent="-342900" algn="just"/>
            <a:r>
              <a:rPr lang="ru-RU" dirty="0" smtClean="0"/>
              <a:t>      Подбирайте       и    включайте     </a:t>
            </a:r>
            <a:r>
              <a:rPr lang="ru-RU" dirty="0"/>
              <a:t>малышу </a:t>
            </a:r>
            <a:r>
              <a:rPr lang="ru-RU" dirty="0" smtClean="0"/>
              <a:t>               музыку </a:t>
            </a:r>
          </a:p>
          <a:p>
            <a:pPr marL="342900" indent="-342900" algn="just"/>
            <a:r>
              <a:rPr lang="ru-RU" dirty="0" smtClean="0"/>
              <a:t>в соответствии с         возрастом.   Это       могут быть    песни</a:t>
            </a:r>
          </a:p>
          <a:p>
            <a:pPr marL="342900" indent="-342900" algn="just"/>
            <a:r>
              <a:rPr lang="ru-RU" dirty="0" smtClean="0"/>
              <a:t> из  мультфильмов,       песенки    авторов            Железновых </a:t>
            </a:r>
          </a:p>
          <a:p>
            <a:pPr marL="342900" indent="-342900" algn="just"/>
            <a:r>
              <a:rPr lang="ru-RU" i="1" dirty="0" smtClean="0"/>
              <a:t>«Музыка  с  </a:t>
            </a:r>
            <a:r>
              <a:rPr lang="ru-RU" i="1" dirty="0"/>
              <a:t>мамой»</a:t>
            </a:r>
            <a:r>
              <a:rPr lang="ru-RU" dirty="0"/>
              <a:t>. </a:t>
            </a:r>
            <a:r>
              <a:rPr lang="ru-RU" dirty="0" smtClean="0"/>
              <a:t>          Это   песенки    </a:t>
            </a:r>
            <a:r>
              <a:rPr lang="ru-RU" dirty="0"/>
              <a:t>с </a:t>
            </a:r>
            <a:r>
              <a:rPr lang="ru-RU" dirty="0" smtClean="0"/>
              <a:t>     движениями</a:t>
            </a:r>
            <a:r>
              <a:rPr lang="ru-RU" dirty="0"/>
              <a:t>. </a:t>
            </a:r>
            <a:endParaRPr lang="ru-RU" dirty="0" smtClean="0"/>
          </a:p>
          <a:p>
            <a:pPr marL="342900" indent="-342900" algn="just"/>
            <a:r>
              <a:rPr lang="ru-RU" dirty="0" smtClean="0"/>
              <a:t> Их </a:t>
            </a:r>
            <a:r>
              <a:rPr lang="ru-RU" dirty="0"/>
              <a:t>можно исполнять всей семьей</a:t>
            </a:r>
            <a:r>
              <a:rPr lang="ru-RU" dirty="0" smtClean="0"/>
              <a:t>.</a:t>
            </a:r>
          </a:p>
          <a:p>
            <a:pPr marL="342900" indent="-342900"/>
            <a:endParaRPr lang="ru-RU" dirty="0" smtClean="0"/>
          </a:p>
          <a:p>
            <a:r>
              <a:rPr lang="ru-RU" dirty="0" smtClean="0"/>
              <a:t>     Включайте </a:t>
            </a:r>
            <a:r>
              <a:rPr lang="ru-RU" dirty="0"/>
              <a:t>на ночь спокойную музыку, </a:t>
            </a:r>
            <a:r>
              <a:rPr lang="ru-RU" dirty="0" smtClean="0"/>
              <a:t>     тогда </a:t>
            </a:r>
            <a:r>
              <a:rPr lang="ru-RU" dirty="0"/>
              <a:t>малыш </a:t>
            </a:r>
            <a:endParaRPr lang="ru-RU" dirty="0" smtClean="0"/>
          </a:p>
          <a:p>
            <a:r>
              <a:rPr lang="ru-RU" dirty="0"/>
              <a:t>б</a:t>
            </a:r>
            <a:r>
              <a:rPr lang="ru-RU" dirty="0" smtClean="0"/>
              <a:t>удет хорошо засыпать</a:t>
            </a:r>
            <a:r>
              <a:rPr lang="ru-RU" dirty="0"/>
              <a:t>. Здесь можно использовать музыку </a:t>
            </a:r>
            <a:r>
              <a:rPr lang="ru-RU" dirty="0" smtClean="0"/>
              <a:t>    </a:t>
            </a:r>
            <a:r>
              <a:rPr lang="ru-RU" dirty="0" err="1" smtClean="0"/>
              <a:t>Рушеля</a:t>
            </a:r>
            <a:r>
              <a:rPr lang="ru-RU" dirty="0" smtClean="0"/>
              <a:t>  </a:t>
            </a:r>
            <a:r>
              <a:rPr lang="ru-RU" dirty="0" err="1" smtClean="0"/>
              <a:t>Блаво</a:t>
            </a:r>
            <a:r>
              <a:rPr lang="ru-RU" dirty="0"/>
              <a:t>. Это известный доктор, музыкальный </a:t>
            </a:r>
            <a:r>
              <a:rPr lang="ru-RU" dirty="0" smtClean="0"/>
              <a:t>терапевт, </a:t>
            </a:r>
            <a:r>
              <a:rPr lang="ru-RU" dirty="0"/>
              <a:t>который исследовал влияние музыки на человека и создал лечебную музыку для сна и расслабления. Эту музыку можно найти в интернете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    Включайте </a:t>
            </a:r>
            <a:r>
              <a:rPr lang="ru-RU" dirty="0"/>
              <a:t>музыку фоном ребенку, когда он </a:t>
            </a:r>
            <a:r>
              <a:rPr lang="ru-RU" dirty="0" smtClean="0"/>
              <a:t>играет</a:t>
            </a:r>
            <a:r>
              <a:rPr lang="ru-RU" dirty="0"/>
              <a:t>, учитывая его психологические особенности. Если он </a:t>
            </a:r>
            <a:r>
              <a:rPr lang="ru-RU" dirty="0" err="1"/>
              <a:t>гиперактивный</a:t>
            </a:r>
            <a:r>
              <a:rPr lang="ru-RU" dirty="0"/>
              <a:t> и подвижный, то нужно включать спокойную музыку, например классическую. Она расслабляет и гармонизирует организм.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  А </a:t>
            </a:r>
            <a:r>
              <a:rPr lang="ru-RU" dirty="0"/>
              <a:t>если ваш ребенок </a:t>
            </a:r>
            <a:r>
              <a:rPr lang="ru-RU" dirty="0" smtClean="0"/>
              <a:t>не проявляет активность, </a:t>
            </a:r>
            <a:r>
              <a:rPr lang="ru-RU" dirty="0"/>
              <a:t>то можно подобрать танцевальную и маршевую музыку, она будет активизировать малыша, побуждать двигаться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endParaRPr lang="ru-RU" sz="1600" dirty="0"/>
          </a:p>
          <a:p>
            <a:pPr marL="342900" indent="-342900" algn="just">
              <a:buAutoNum type="arabicPeriod"/>
            </a:pPr>
            <a:endParaRPr lang="ru-RU" sz="1600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8" descr="500_F_58990292_sJOYX4y9ZFUwbeAdBytKTCcH7e8U5x9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69540">
            <a:off x="5002988" y="288365"/>
            <a:ext cx="1480533" cy="988996"/>
          </a:xfrm>
          <a:prstGeom prst="rect">
            <a:avLst/>
          </a:prstGeom>
        </p:spPr>
      </p:pic>
      <p:pic>
        <p:nvPicPr>
          <p:cNvPr id="10" name="Рисунок 9" descr="500_F_58990292_sJOYX4y9ZFUwbeAdBytKTCcH7e8U5x9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974167" flipH="1">
            <a:off x="114400" y="287103"/>
            <a:ext cx="1466823" cy="855774"/>
          </a:xfrm>
          <a:prstGeom prst="rect">
            <a:avLst/>
          </a:prstGeom>
        </p:spPr>
      </p:pic>
      <p:pic>
        <p:nvPicPr>
          <p:cNvPr id="11" name="Рисунок 10" descr="Рисунок1бб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4554" y="0"/>
            <a:ext cx="2416496" cy="929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Рисунок1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7" name="Рисунок 6" descr="ec836cec42104643c63f03eb6149081e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7786710"/>
            <a:ext cx="6858000" cy="13572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90" y="0"/>
            <a:ext cx="6357958" cy="920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endParaRPr lang="ru-RU" dirty="0"/>
          </a:p>
          <a:p>
            <a:pPr marL="342900" indent="-342900" algn="just"/>
            <a:endParaRPr lang="ru-RU" dirty="0" smtClean="0"/>
          </a:p>
          <a:p>
            <a:pPr marL="342900" indent="-342900" algn="just"/>
            <a:r>
              <a:rPr lang="ru-RU" dirty="0" smtClean="0"/>
              <a:t>Никогда не включайте ребенку очень громкую музыку или музыку в стиле рок, тяжелый металл, </a:t>
            </a:r>
            <a:r>
              <a:rPr lang="ru-RU" dirty="0" err="1" smtClean="0"/>
              <a:t>техно</a:t>
            </a:r>
            <a:r>
              <a:rPr lang="ru-RU" dirty="0" smtClean="0"/>
              <a:t>. Такая музыка негативно влияет на психику ребенка, делает его агрессивным, неспокойным.</a:t>
            </a:r>
          </a:p>
          <a:p>
            <a:pPr marL="342900" indent="-342900" algn="just"/>
            <a:endParaRPr lang="ru-RU" dirty="0" smtClean="0"/>
          </a:p>
          <a:p>
            <a:r>
              <a:rPr lang="ru-RU" dirty="0" smtClean="0"/>
              <a:t> Никогда не говорите ребенку, что ему </a:t>
            </a:r>
            <a:r>
              <a:rPr lang="ru-RU" i="1" dirty="0" smtClean="0"/>
              <a:t>«на ухо медведь наступил»,</a:t>
            </a:r>
            <a:r>
              <a:rPr lang="ru-RU" dirty="0" smtClean="0"/>
              <a:t>и у него нет слуха. Таким образом вы настраиваете ребенка негативно по отношению к музыке и понижаете его самооценку, формируете различные комплексы. </a:t>
            </a:r>
          </a:p>
          <a:p>
            <a:r>
              <a:rPr lang="ru-RU" dirty="0" smtClean="0"/>
              <a:t>Музыкальные способности развиваются у малышей постепенно. Многое зависит от  вовлеченности малыша в процесс. Играйте с ребенком </a:t>
            </a:r>
            <a:r>
              <a:rPr lang="ru-RU" dirty="0"/>
              <a:t>в</a:t>
            </a:r>
            <a:r>
              <a:rPr lang="ru-RU" dirty="0" smtClean="0"/>
              <a:t>месте, пойте вместе,  двигайтесь вместе, творите вместе!</a:t>
            </a:r>
          </a:p>
          <a:p>
            <a:endParaRPr lang="ru-RU" dirty="0" smtClean="0"/>
          </a:p>
          <a:p>
            <a:r>
              <a:rPr lang="ru-RU" dirty="0" smtClean="0"/>
              <a:t>Всегда </a:t>
            </a:r>
            <a:r>
              <a:rPr lang="ru-RU" dirty="0"/>
              <a:t>посещайте </a:t>
            </a:r>
            <a:r>
              <a:rPr lang="ru-RU" dirty="0" smtClean="0"/>
              <a:t>культурно- </a:t>
            </a:r>
            <a:r>
              <a:rPr lang="ru-RU" dirty="0" err="1" smtClean="0"/>
              <a:t>досуговые</a:t>
            </a:r>
            <a:r>
              <a:rPr lang="ru-RU" dirty="0" smtClean="0"/>
              <a:t> </a:t>
            </a:r>
            <a:r>
              <a:rPr lang="ru-RU" dirty="0"/>
              <a:t>мероприятия и праздники в детском саду. Таким образом вы окажете моральную поддержку своему ребенку и настроите его на успех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b="1" i="1" dirty="0" smtClean="0"/>
              <a:t>В заключении </a:t>
            </a:r>
            <a:r>
              <a:rPr lang="ru-RU" b="1" i="1" dirty="0"/>
              <a:t>хочется сказать, что все великие музыканты были когда-то детьми. Музыка с самого детства помогает людям преодолевать трудности и ваш </a:t>
            </a:r>
            <a:r>
              <a:rPr lang="ru-RU" b="1" i="1" dirty="0" smtClean="0"/>
              <a:t>ребенок- </a:t>
            </a:r>
            <a:r>
              <a:rPr lang="ru-RU" b="1" i="1" dirty="0"/>
              <a:t>не исключение!</a:t>
            </a:r>
          </a:p>
          <a:p>
            <a:pPr marL="342900" indent="-342900" algn="just">
              <a:buAutoNum type="arabicPeriod"/>
            </a:pP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9" name="Рисунок 8" descr="500_F_58990292_sJOYX4y9ZFUwbeAdBytKTCcH7e8U5x9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669540">
            <a:off x="5002988" y="288365"/>
            <a:ext cx="1480533" cy="988996"/>
          </a:xfrm>
          <a:prstGeom prst="rect">
            <a:avLst/>
          </a:prstGeom>
        </p:spPr>
      </p:pic>
      <p:pic>
        <p:nvPicPr>
          <p:cNvPr id="10" name="Рисунок 9" descr="500_F_58990292_sJOYX4y9ZFUwbeAdBytKTCcH7e8U5x9o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9974167" flipH="1">
            <a:off x="114400" y="501386"/>
            <a:ext cx="1466823" cy="855774"/>
          </a:xfrm>
          <a:prstGeom prst="rect">
            <a:avLst/>
          </a:prstGeom>
        </p:spPr>
      </p:pic>
      <p:pic>
        <p:nvPicPr>
          <p:cNvPr id="11" name="Рисунок 10" descr="Рисунок1бб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4554" y="214282"/>
            <a:ext cx="2416496" cy="9296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627</Words>
  <Application>Microsoft Office PowerPoint</Application>
  <PresentationFormat>Экран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11</cp:revision>
  <dcterms:created xsi:type="dcterms:W3CDTF">2019-09-09T07:12:52Z</dcterms:created>
  <dcterms:modified xsi:type="dcterms:W3CDTF">2019-09-09T08:55:31Z</dcterms:modified>
</cp:coreProperties>
</file>